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0" r:id="rId5"/>
  </p:sldMasterIdLst>
  <p:notesMasterIdLst>
    <p:notesMasterId r:id="rId43"/>
  </p:notesMasterIdLst>
  <p:sldIdLst>
    <p:sldId id="266" r:id="rId6"/>
    <p:sldId id="344" r:id="rId7"/>
    <p:sldId id="336" r:id="rId8"/>
    <p:sldId id="337" r:id="rId9"/>
    <p:sldId id="338" r:id="rId10"/>
    <p:sldId id="339" r:id="rId11"/>
    <p:sldId id="341" r:id="rId12"/>
    <p:sldId id="342" r:id="rId13"/>
    <p:sldId id="343" r:id="rId14"/>
    <p:sldId id="309" r:id="rId15"/>
    <p:sldId id="310" r:id="rId16"/>
    <p:sldId id="311" r:id="rId17"/>
    <p:sldId id="312" r:id="rId18"/>
    <p:sldId id="313" r:id="rId19"/>
    <p:sldId id="315" r:id="rId20"/>
    <p:sldId id="314" r:id="rId21"/>
    <p:sldId id="316" r:id="rId22"/>
    <p:sldId id="317" r:id="rId23"/>
    <p:sldId id="318" r:id="rId24"/>
    <p:sldId id="319" r:id="rId25"/>
    <p:sldId id="320" r:id="rId26"/>
    <p:sldId id="321" r:id="rId27"/>
    <p:sldId id="322" r:id="rId28"/>
    <p:sldId id="323" r:id="rId29"/>
    <p:sldId id="324" r:id="rId30"/>
    <p:sldId id="326" r:id="rId31"/>
    <p:sldId id="327" r:id="rId32"/>
    <p:sldId id="328" r:id="rId33"/>
    <p:sldId id="329" r:id="rId34"/>
    <p:sldId id="330" r:id="rId35"/>
    <p:sldId id="331" r:id="rId36"/>
    <p:sldId id="332" r:id="rId37"/>
    <p:sldId id="333" r:id="rId38"/>
    <p:sldId id="334" r:id="rId39"/>
    <p:sldId id="335" r:id="rId40"/>
    <p:sldId id="345" r:id="rId41"/>
    <p:sldId id="34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149" autoAdjust="0"/>
  </p:normalViewPr>
  <p:slideViewPr>
    <p:cSldViewPr snapToGrid="0">
      <p:cViewPr varScale="1">
        <p:scale>
          <a:sx n="70" d="100"/>
          <a:sy n="70" d="100"/>
        </p:scale>
        <p:origin x="116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1:35.095"/>
    </inkml:context>
    <inkml:brush xml:id="br0">
      <inkml:brushProperty name="width" value="0.05" units="cm"/>
      <inkml:brushProperty name="height" value="0.05" units="cm"/>
      <inkml:brushProperty name="color" value="#00A0D7"/>
    </inkml:brush>
  </inkml:definitions>
  <inkml:trace contextRef="#ctx0" brushRef="#br0">1 0 12979,'0'0'3945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DEB93C-A994-457B-86BD-B16219E31EA6}" type="datetimeFigureOut">
              <a:rPr lang="en-US" smtClean="0"/>
              <a:t>12/10/2022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2B863E-07C6-4043-ADFE-C3BAED750D47}" type="slidenum">
              <a:rPr lang="en-US" smtClean="0"/>
              <a:t>‹#›</a:t>
            </a:fld>
            <a:endParaRPr lang="en-US"/>
          </a:p>
        </p:txBody>
      </p:sp>
    </p:spTree>
    <p:extLst>
      <p:ext uri="{BB962C8B-B14F-4D97-AF65-F5344CB8AC3E}">
        <p14:creationId xmlns:p14="http://schemas.microsoft.com/office/powerpoint/2010/main" val="706063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Structured data can be unambiguously described with a positional vector. These position vectors can be  real valued  scalars as in speech and signal or they could be  2d vectors describing a image or they could be 3d vectors describing point clouds generated from LiDAR cameras or DICOM 3d image volumes generated from CT scans. While those example contains homogeneous data , structured data are not limited to them. They can contain heterogenous data as well as in the case of tabular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2B863E-07C6-4043-ADFE-C3BAED750D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2294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image data 2d pixels become boxes , images has regular structure – a certain number of neighbors  - but here it can be different from one to another and the edges are identical in images but here they can have different weights etc.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2B863E-07C6-4043-ADFE-C3BAED750D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29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structured data includes abstract graphs like knowledge graphs, social media network that contains relations between different objects, spatial graphs like molecules and road networks and </a:t>
            </a:r>
            <a:r>
              <a:rPr lang="en-US" dirty="0" err="1"/>
              <a:t>spatio</a:t>
            </a:r>
            <a:r>
              <a:rPr lang="en-US" dirty="0"/>
              <a:t>-temporal graphs like connectivity graphs of large crowds of people.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2B863E-07C6-4043-ADFE-C3BAED750D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995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fMRI applications – Autism detection </a:t>
            </a:r>
          </a:p>
          <a:p>
            <a:r>
              <a:rPr lang="en-US" dirty="0"/>
              <a:t>These can also be used with resting state fMRI data for identification of healthy patients as well.</a:t>
            </a:r>
          </a:p>
        </p:txBody>
      </p:sp>
      <p:sp>
        <p:nvSpPr>
          <p:cNvPr id="4" name="Slide Number Placeholder 3"/>
          <p:cNvSpPr>
            <a:spLocks noGrp="1"/>
          </p:cNvSpPr>
          <p:nvPr>
            <p:ph type="sldNum" sz="quarter" idx="5"/>
          </p:nvPr>
        </p:nvSpPr>
        <p:spPr/>
        <p:txBody>
          <a:bodyPr/>
          <a:lstStyle/>
          <a:p>
            <a:fld id="{922B863E-07C6-4043-ADFE-C3BAED750D47}" type="slidenum">
              <a:rPr lang="en-US" smtClean="0"/>
              <a:t>6</a:t>
            </a:fld>
            <a:endParaRPr lang="en-US"/>
          </a:p>
        </p:txBody>
      </p:sp>
    </p:spTree>
    <p:extLst>
      <p:ext uri="{BB962C8B-B14F-4D97-AF65-F5344CB8AC3E}">
        <p14:creationId xmlns:p14="http://schemas.microsoft.com/office/powerpoint/2010/main" val="2356526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of developing a drug is estimated to be 1 billion dollars and it takes about 12 years to do so. With the use of ML, cost and the time can be reduced and recent advances in GNN has been highly used in this area. </a:t>
            </a:r>
          </a:p>
          <a:p>
            <a:r>
              <a:rPr lang="en-US" dirty="0"/>
              <a:t>Adoption of renewable energy sources like wind and solar require effective energy storage systems due to their inherent fluctuations in energy generations. Possible such methods are to convert this energy to other forms like hydrogen. To do that effective catalysts are needed and current GNN research are being applied to develop them.</a:t>
            </a:r>
          </a:p>
        </p:txBody>
      </p:sp>
      <p:sp>
        <p:nvSpPr>
          <p:cNvPr id="4" name="Slide Number Placeholder 3"/>
          <p:cNvSpPr>
            <a:spLocks noGrp="1"/>
          </p:cNvSpPr>
          <p:nvPr>
            <p:ph type="sldNum" sz="quarter" idx="5"/>
          </p:nvPr>
        </p:nvSpPr>
        <p:spPr/>
        <p:txBody>
          <a:bodyPr/>
          <a:lstStyle/>
          <a:p>
            <a:fld id="{922B863E-07C6-4043-ADFE-C3BAED750D47}" type="slidenum">
              <a:rPr lang="en-US" smtClean="0"/>
              <a:t>7</a:t>
            </a:fld>
            <a:endParaRPr lang="en-US"/>
          </a:p>
        </p:txBody>
      </p:sp>
    </p:spTree>
    <p:extLst>
      <p:ext uri="{BB962C8B-B14F-4D97-AF65-F5344CB8AC3E}">
        <p14:creationId xmlns:p14="http://schemas.microsoft.com/office/powerpoint/2010/main" val="617097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Recommender systems are highly used in social media as well as in businesses.  In Pinterest, among other methods, GNN based methods (ex: </a:t>
            </a:r>
            <a:r>
              <a:rPr lang="en-US" dirty="0" err="1"/>
              <a:t>PinSage</a:t>
            </a:r>
            <a:r>
              <a:rPr lang="en-US" dirty="0"/>
              <a:t>) are also used to recommend related pins.  It has improved the accuracy and robustness of the recommendations and this is one of the large scale implementations of GNNs. Uber eats also uses GNN algorithms like </a:t>
            </a:r>
            <a:r>
              <a:rPr lang="en-US" dirty="0" err="1"/>
              <a:t>GraphSAGE</a:t>
            </a:r>
            <a:r>
              <a:rPr lang="en-US" dirty="0"/>
              <a:t>  for recommendations. One such method is by modelling the users and dishes as a bi-partite graph. </a:t>
            </a:r>
          </a:p>
        </p:txBody>
      </p:sp>
      <p:sp>
        <p:nvSpPr>
          <p:cNvPr id="4" name="Slide Number Placeholder 3"/>
          <p:cNvSpPr>
            <a:spLocks noGrp="1"/>
          </p:cNvSpPr>
          <p:nvPr>
            <p:ph type="sldNum" sz="quarter" idx="5"/>
          </p:nvPr>
        </p:nvSpPr>
        <p:spPr/>
        <p:txBody>
          <a:bodyPr/>
          <a:lstStyle/>
          <a:p>
            <a:fld id="{922B863E-07C6-4043-ADFE-C3BAED750D47}" type="slidenum">
              <a:rPr lang="en-US" smtClean="0"/>
              <a:t>8</a:t>
            </a:fld>
            <a:endParaRPr lang="en-US"/>
          </a:p>
        </p:txBody>
      </p:sp>
    </p:spTree>
    <p:extLst>
      <p:ext uri="{BB962C8B-B14F-4D97-AF65-F5344CB8AC3E}">
        <p14:creationId xmlns:p14="http://schemas.microsoft.com/office/powerpoint/2010/main" val="1260393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2B863E-07C6-4043-ADFE-C3BAED750D47}" type="slidenum">
              <a:rPr lang="en-US" smtClean="0"/>
              <a:t>9</a:t>
            </a:fld>
            <a:endParaRPr lang="en-US"/>
          </a:p>
        </p:txBody>
      </p:sp>
    </p:spTree>
    <p:extLst>
      <p:ext uri="{BB962C8B-B14F-4D97-AF65-F5344CB8AC3E}">
        <p14:creationId xmlns:p14="http://schemas.microsoft.com/office/powerpoint/2010/main" val="2103296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Acetic acid</a:t>
            </a:r>
          </a:p>
          <a:p>
            <a:r>
              <a:rPr lang="en-US" dirty="0"/>
              <a:t>But our method of approach remains the same</a:t>
            </a:r>
          </a:p>
        </p:txBody>
      </p:sp>
      <p:sp>
        <p:nvSpPr>
          <p:cNvPr id="4" name="Slide Number Placeholder 3"/>
          <p:cNvSpPr>
            <a:spLocks noGrp="1"/>
          </p:cNvSpPr>
          <p:nvPr>
            <p:ph type="sldNum" sz="quarter" idx="5"/>
          </p:nvPr>
        </p:nvSpPr>
        <p:spPr/>
        <p:txBody>
          <a:bodyPr/>
          <a:lstStyle/>
          <a:p>
            <a:fld id="{922B863E-07C6-4043-ADFE-C3BAED750D47}" type="slidenum">
              <a:rPr lang="en-US" smtClean="0"/>
              <a:t>18</a:t>
            </a:fld>
            <a:endParaRPr lang="en-US"/>
          </a:p>
        </p:txBody>
      </p:sp>
    </p:spTree>
    <p:extLst>
      <p:ext uri="{BB962C8B-B14F-4D97-AF65-F5344CB8AC3E}">
        <p14:creationId xmlns:p14="http://schemas.microsoft.com/office/powerpoint/2010/main" val="2861162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2B863E-07C6-4043-ADFE-C3BAED750D47}" type="slidenum">
              <a:rPr lang="en-US" smtClean="0"/>
              <a:t>33</a:t>
            </a:fld>
            <a:endParaRPr lang="en-US"/>
          </a:p>
        </p:txBody>
      </p:sp>
    </p:spTree>
    <p:extLst>
      <p:ext uri="{BB962C8B-B14F-4D97-AF65-F5344CB8AC3E}">
        <p14:creationId xmlns:p14="http://schemas.microsoft.com/office/powerpoint/2010/main" val="263516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12/10/2022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12/10/2022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72492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12/10/2022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537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12/10/2022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7453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12/10/2022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2760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12/10/2022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2021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12/10/2022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3306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12/10/2022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6192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12/10/2022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142278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12/10/2022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079814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9A3F-2215-E318-9CB5-DC4761B6C1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1D5642-1B31-B219-2C65-88CDDEEAD3E3}"/>
              </a:ext>
            </a:extLst>
          </p:cNvPr>
          <p:cNvSpPr>
            <a:spLocks noGrp="1"/>
          </p:cNvSpPr>
          <p:nvPr>
            <p:ph type="dt" sz="half" idx="10"/>
          </p:nvPr>
        </p:nvSpPr>
        <p:spPr/>
        <p:txBody>
          <a:bodyPr/>
          <a:lstStyle/>
          <a:p>
            <a:fld id="{62D6E202-B606-4609-B914-27C9371A1F6D}" type="datetime1">
              <a:rPr lang="en-US" smtClean="0"/>
              <a:t>12/10/2022</a:t>
            </a:fld>
            <a:endParaRPr lang="en-US" dirty="0"/>
          </a:p>
        </p:txBody>
      </p:sp>
      <p:sp>
        <p:nvSpPr>
          <p:cNvPr id="4" name="Footer Placeholder 3">
            <a:extLst>
              <a:ext uri="{FF2B5EF4-FFF2-40B4-BE49-F238E27FC236}">
                <a16:creationId xmlns:a16="http://schemas.microsoft.com/office/drawing/2014/main" id="{DB75227D-D5C2-D3BA-C271-3025BC11C06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62BD4C6-A00A-4F4E-B16C-33D16583757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6509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12/10/2022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12/10/2022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12/10/2022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12/10/2022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12/10/2022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12/10/2022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12/10/2022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12/10/2022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12/10/2022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12/10/2022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366152"/>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86795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10.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0.png"/><Relationship Id="rId7"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00.png"/><Relationship Id="rId10" Type="http://schemas.openxmlformats.org/officeDocument/2006/relationships/image" Target="../media/image36.png"/><Relationship Id="rId4" Type="http://schemas.openxmlformats.org/officeDocument/2006/relationships/image" Target="../media/image290.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3.png"/><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9.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3.png"/><Relationship Id="rId7"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39.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68.png"/><Relationship Id="rId4" Type="http://schemas.openxmlformats.org/officeDocument/2006/relationships/image" Target="../media/image33.png"/><Relationship Id="rId9" Type="http://schemas.openxmlformats.org/officeDocument/2006/relationships/image" Target="../media/image67.png"/></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32.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9.xml"/><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19" Type="http://schemas.openxmlformats.org/officeDocument/2006/relationships/image" Target="../media/image84.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3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29.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gi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351639" y="639097"/>
            <a:ext cx="5191433" cy="3519942"/>
          </a:xfrm>
        </p:spPr>
        <p:txBody>
          <a:bodyPr>
            <a:noAutofit/>
          </a:bodyPr>
          <a:lstStyle/>
          <a:p>
            <a:r>
              <a:rPr lang="en-US" sz="6000" dirty="0"/>
              <a:t>Graph Neural Networks Theory and Application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096000" y="4444721"/>
            <a:ext cx="6313713" cy="1238616"/>
          </a:xfrm>
        </p:spPr>
        <p:txBody>
          <a:bodyPr>
            <a:normAutofit fontScale="77500" lnSpcReduction="20000"/>
          </a:bodyPr>
          <a:lstStyle/>
          <a:p>
            <a:r>
              <a:rPr lang="en-US" b="1" dirty="0" err="1"/>
              <a:t>Dharshana</a:t>
            </a:r>
            <a:r>
              <a:rPr lang="en-US" b="1" dirty="0"/>
              <a:t> </a:t>
            </a:r>
            <a:r>
              <a:rPr lang="en-US" b="1" dirty="0" err="1"/>
              <a:t>Kasthurirathna</a:t>
            </a:r>
            <a:r>
              <a:rPr lang="en-US" b="1" dirty="0"/>
              <a:t>, PhD(</a:t>
            </a:r>
            <a:r>
              <a:rPr lang="en-US" b="1" dirty="0" err="1"/>
              <a:t>USyd</a:t>
            </a:r>
            <a:r>
              <a:rPr lang="en-US" b="1" dirty="0"/>
              <a:t>)</a:t>
            </a:r>
          </a:p>
          <a:p>
            <a:r>
              <a:rPr lang="en-US" b="1" dirty="0"/>
              <a:t>Menan Velayuthan</a:t>
            </a:r>
          </a:p>
          <a:p>
            <a:r>
              <a:rPr lang="en-US" b="1" dirty="0" err="1"/>
              <a:t>Sanka</a:t>
            </a:r>
            <a:r>
              <a:rPr lang="en-US" b="1" dirty="0"/>
              <a:t> </a:t>
            </a:r>
            <a:r>
              <a:rPr lang="en-US" b="1"/>
              <a:t>mohottala</a:t>
            </a:r>
            <a:endParaRPr lang="en-US" b="1" dirty="0"/>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CB59-4702-614F-A1F1-DCB815E08B39}"/>
              </a:ext>
            </a:extLst>
          </p:cNvPr>
          <p:cNvSpPr>
            <a:spLocks noGrp="1"/>
          </p:cNvSpPr>
          <p:nvPr>
            <p:ph type="ctrTitle"/>
          </p:nvPr>
        </p:nvSpPr>
        <p:spPr/>
        <p:txBody>
          <a:bodyPr/>
          <a:lstStyle/>
          <a:p>
            <a:r>
              <a:rPr lang="en-US" dirty="0"/>
              <a:t>Lets start from the Basics</a:t>
            </a:r>
          </a:p>
        </p:txBody>
      </p:sp>
      <p:sp>
        <p:nvSpPr>
          <p:cNvPr id="3" name="Subtitle 2">
            <a:extLst>
              <a:ext uri="{FF2B5EF4-FFF2-40B4-BE49-F238E27FC236}">
                <a16:creationId xmlns:a16="http://schemas.microsoft.com/office/drawing/2014/main" id="{048730A2-A2C5-5947-F9A6-71F427818B98}"/>
              </a:ext>
            </a:extLst>
          </p:cNvPr>
          <p:cNvSpPr>
            <a:spLocks noGrp="1"/>
          </p:cNvSpPr>
          <p:nvPr>
            <p:ph type="subTitle" idx="1"/>
          </p:nvPr>
        </p:nvSpPr>
        <p:spPr/>
        <p:txBody>
          <a:bodyPr/>
          <a:lstStyle/>
          <a:p>
            <a:r>
              <a:rPr lang="en-US" dirty="0"/>
              <a:t>Graphs and basic definitions</a:t>
            </a:r>
          </a:p>
        </p:txBody>
      </p:sp>
    </p:spTree>
    <p:extLst>
      <p:ext uri="{BB962C8B-B14F-4D97-AF65-F5344CB8AC3E}">
        <p14:creationId xmlns:p14="http://schemas.microsoft.com/office/powerpoint/2010/main" val="3796413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ED181-FEF5-5331-4A2F-08CAFE1A5954}"/>
              </a:ext>
            </a:extLst>
          </p:cNvPr>
          <p:cNvSpPr>
            <a:spLocks noGrp="1"/>
          </p:cNvSpPr>
          <p:nvPr>
            <p:ph type="title"/>
          </p:nvPr>
        </p:nvSpPr>
        <p:spPr/>
        <p:txBody>
          <a:bodyPr/>
          <a:lstStyle/>
          <a:p>
            <a:r>
              <a:rPr lang="en-US" dirty="0"/>
              <a:t>How do we define a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70F9FF-B61E-2050-B418-B4FF18B5DE66}"/>
                  </a:ext>
                </a:extLst>
              </p:cNvPr>
              <p:cNvSpPr>
                <a:spLocks noGrp="1"/>
              </p:cNvSpPr>
              <p:nvPr>
                <p:ph idx="1"/>
              </p:nvPr>
            </p:nvSpPr>
            <p:spPr>
              <a:xfrm>
                <a:off x="1097279" y="2108201"/>
                <a:ext cx="10209817" cy="792315"/>
              </a:xfrm>
            </p:spPr>
            <p:txBody>
              <a:bodyPr/>
              <a:lstStyle/>
              <a:p>
                <a:r>
                  <a:rPr lang="en-US" b="1" dirty="0"/>
                  <a:t>A graph </a:t>
                </a:r>
                <a14:m>
                  <m:oMath xmlns:m="http://schemas.openxmlformats.org/officeDocument/2006/math">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𝑮</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𝑽</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𝑬</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latin typeface="Calibri" panose="020F0502020204030204" pitchFamily="34" charset="0"/>
                    <a:ea typeface="Calibri" panose="020F0502020204030204" pitchFamily="34" charset="0"/>
                    <a:cs typeface="Times New Roman" panose="02020603050405020304" pitchFamily="18" charset="0"/>
                  </a:rPr>
                  <a:t>is mathematical object defined by a set of nodes </a:t>
                </a:r>
                <a:r>
                  <a:rPr lang="en-US" sz="1800" b="1" i="1" dirty="0">
                    <a:latin typeface="Calibri" panose="020F0502020204030204" pitchFamily="34" charset="0"/>
                    <a:ea typeface="Calibri" panose="020F0502020204030204" pitchFamily="34" charset="0"/>
                    <a:cs typeface="Times New Roman" panose="02020603050405020304" pitchFamily="18" charset="0"/>
                  </a:rPr>
                  <a:t>V </a:t>
                </a:r>
                <a:r>
                  <a:rPr lang="en-US" sz="1800" dirty="0">
                    <a:latin typeface="Calibri" panose="020F0502020204030204" pitchFamily="34" charset="0"/>
                    <a:ea typeface="Calibri" panose="020F0502020204030204" pitchFamily="34" charset="0"/>
                    <a:cs typeface="Times New Roman" panose="02020603050405020304" pitchFamily="18" charset="0"/>
                  </a:rPr>
                  <a:t>and set of edges </a:t>
                </a:r>
                <a:r>
                  <a:rPr lang="en-US" sz="1800" b="1" i="1" dirty="0">
                    <a:latin typeface="Calibri" panose="020F0502020204030204" pitchFamily="34" charset="0"/>
                    <a:ea typeface="Calibri" panose="020F0502020204030204" pitchFamily="34" charset="0"/>
                    <a:cs typeface="Times New Roman" panose="02020603050405020304" pitchFamily="18" charset="0"/>
                  </a:rPr>
                  <a:t>E</a:t>
                </a:r>
                <a:r>
                  <a:rPr lang="en-US" sz="1800" dirty="0">
                    <a:latin typeface="Calibri" panose="020F0502020204030204" pitchFamily="34" charset="0"/>
                    <a:ea typeface="Calibri" panose="020F0502020204030204" pitchFamily="34" charset="0"/>
                    <a:cs typeface="Times New Roman" panose="02020603050405020304" pitchFamily="18" charset="0"/>
                  </a:rPr>
                  <a:t>. For example lets take a look at the following graph.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570F9FF-B61E-2050-B418-B4FF18B5DE66}"/>
                  </a:ext>
                </a:extLst>
              </p:cNvPr>
              <p:cNvSpPr>
                <a:spLocks noGrp="1" noRot="1" noChangeAspect="1" noMove="1" noResize="1" noEditPoints="1" noAdjustHandles="1" noChangeArrowheads="1" noChangeShapeType="1" noTextEdit="1"/>
              </p:cNvSpPr>
              <p:nvPr>
                <p:ph idx="1"/>
              </p:nvPr>
            </p:nvSpPr>
            <p:spPr>
              <a:xfrm>
                <a:off x="1097279" y="2108201"/>
                <a:ext cx="10209817" cy="792315"/>
              </a:xfrm>
              <a:blipFill>
                <a:blip r:embed="rId2"/>
                <a:stretch>
                  <a:fillRect l="-597" t="-3846" b="-2308"/>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3126771D-D40D-A36C-D145-D02D83289276}"/>
              </a:ext>
            </a:extLst>
          </p:cNvPr>
          <p:cNvSpPr txBox="1">
            <a:spLocks/>
          </p:cNvSpPr>
          <p:nvPr/>
        </p:nvSpPr>
        <p:spPr>
          <a:xfrm>
            <a:off x="945863" y="4551517"/>
            <a:ext cx="11098653" cy="1770625"/>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latin typeface="Calibri" panose="020F0502020204030204" pitchFamily="34" charset="0"/>
                <a:ea typeface="Calibri" panose="020F0502020204030204" pitchFamily="34" charset="0"/>
                <a:cs typeface="Times New Roman" panose="02020603050405020304" pitchFamily="18" charset="0"/>
              </a:rPr>
              <a:t>Here the graph </a:t>
            </a:r>
            <a:r>
              <a:rPr lang="en-US" sz="1800" b="1" i="1" dirty="0">
                <a:latin typeface="Calibri" panose="020F0502020204030204" pitchFamily="34" charset="0"/>
                <a:ea typeface="Calibri" panose="020F0502020204030204" pitchFamily="34" charset="0"/>
                <a:cs typeface="Times New Roman" panose="02020603050405020304" pitchFamily="18" charset="0"/>
              </a:rPr>
              <a:t>G1 = (V1,E1) </a:t>
            </a:r>
            <a:r>
              <a:rPr lang="en-US" sz="1800" dirty="0">
                <a:latin typeface="Calibri" panose="020F0502020204030204" pitchFamily="34" charset="0"/>
                <a:ea typeface="Calibri" panose="020F0502020204030204" pitchFamily="34" charset="0"/>
                <a:cs typeface="Times New Roman" panose="02020603050405020304" pitchFamily="18" charset="0"/>
              </a:rPr>
              <a:t>where,</a:t>
            </a:r>
          </a:p>
          <a:p>
            <a:pPr marL="201168" lvl="1" indent="0">
              <a:buNone/>
            </a:pPr>
            <a:r>
              <a:rPr lang="en-US" sz="1600" b="1" i="1" dirty="0">
                <a:latin typeface="Calibri" panose="020F0502020204030204" pitchFamily="34" charset="0"/>
                <a:ea typeface="Calibri" panose="020F0502020204030204" pitchFamily="34" charset="0"/>
                <a:cs typeface="Times New Roman" panose="02020603050405020304" pitchFamily="18" charset="0"/>
              </a:rPr>
              <a:t>	</a:t>
            </a:r>
            <a:r>
              <a:rPr lang="en-US" b="1" i="1" dirty="0">
                <a:solidFill>
                  <a:schemeClr val="accent5"/>
                </a:solidFill>
                <a:latin typeface="Calibri" panose="020F0502020204030204" pitchFamily="34" charset="0"/>
                <a:ea typeface="Calibri" panose="020F0502020204030204" pitchFamily="34" charset="0"/>
                <a:cs typeface="Times New Roman" panose="02020603050405020304" pitchFamily="18" charset="0"/>
              </a:rPr>
              <a:t>V1 = { A, B, C, D} </a:t>
            </a:r>
            <a:r>
              <a:rPr lang="en-US" dirty="0">
                <a:solidFill>
                  <a:schemeClr val="accent5"/>
                </a:solidFill>
                <a:latin typeface="Calibri" panose="020F0502020204030204" pitchFamily="34" charset="0"/>
                <a:ea typeface="Calibri" panose="020F0502020204030204" pitchFamily="34" charset="0"/>
                <a:cs typeface="Times New Roman" panose="02020603050405020304" pitchFamily="18" charset="0"/>
              </a:rPr>
              <a:t>&amp; </a:t>
            </a:r>
            <a:r>
              <a:rPr lang="en-US" b="1" i="1" dirty="0">
                <a:solidFill>
                  <a:schemeClr val="accent5"/>
                </a:solidFill>
                <a:latin typeface="Calibri" panose="020F0502020204030204" pitchFamily="34" charset="0"/>
                <a:ea typeface="Calibri" panose="020F0502020204030204" pitchFamily="34" charset="0"/>
                <a:cs typeface="Times New Roman" panose="02020603050405020304" pitchFamily="18" charset="0"/>
              </a:rPr>
              <a:t>E1 = {{A,B},{B,C},{D,A}}</a:t>
            </a:r>
            <a:endParaRPr lang="en-US" sz="1600" b="1" i="1" dirty="0">
              <a:solidFill>
                <a:schemeClr val="accent5"/>
              </a:solidFill>
              <a:latin typeface="Calibri" panose="020F0502020204030204" pitchFamily="34" charset="0"/>
              <a:ea typeface="Calibri" panose="020F0502020204030204" pitchFamily="34" charset="0"/>
              <a:cs typeface="Times New Roman" panose="02020603050405020304" pitchFamily="18" charset="0"/>
            </a:endParaRPr>
          </a:p>
          <a:p>
            <a:r>
              <a:rPr lang="en-US" sz="1800" dirty="0">
                <a:latin typeface="Calibri" panose="020F0502020204030204" pitchFamily="34" charset="0"/>
                <a:ea typeface="Calibri" panose="020F0502020204030204" pitchFamily="34" charset="0"/>
                <a:cs typeface="Times New Roman" panose="02020603050405020304" pitchFamily="18" charset="0"/>
              </a:rPr>
              <a:t>It important to note that this defines a special type for graph called undirected graphs, which are graphs having undirected edges, meaning edge A,B or B,A mean the same as the edges don’t have a direction. </a:t>
            </a:r>
          </a:p>
        </p:txBody>
      </p:sp>
      <mc:AlternateContent xmlns:mc="http://schemas.openxmlformats.org/markup-compatibility/2006" xmlns:p14="http://schemas.microsoft.com/office/powerpoint/2010/main">
        <mc:Choice Requires="p14">
          <p:contentPart p14:bwMode="auto" r:id="rId3">
            <p14:nvContentPartPr>
              <p14:cNvPr id="55" name="Ink 54">
                <a:extLst>
                  <a:ext uri="{FF2B5EF4-FFF2-40B4-BE49-F238E27FC236}">
                    <a16:creationId xmlns:a16="http://schemas.microsoft.com/office/drawing/2014/main" id="{42409161-8C29-AF56-9EB6-6119691C70E2}"/>
                  </a:ext>
                </a:extLst>
              </p14:cNvPr>
              <p14:cNvContentPartPr/>
              <p14:nvPr/>
            </p14:nvContentPartPr>
            <p14:xfrm>
              <a:off x="2967097" y="3386028"/>
              <a:ext cx="360" cy="360"/>
            </p14:xfrm>
          </p:contentPart>
        </mc:Choice>
        <mc:Fallback xmlns="">
          <p:pic>
            <p:nvPicPr>
              <p:cNvPr id="55" name="Ink 54">
                <a:extLst>
                  <a:ext uri="{FF2B5EF4-FFF2-40B4-BE49-F238E27FC236}">
                    <a16:creationId xmlns:a16="http://schemas.microsoft.com/office/drawing/2014/main" id="{42409161-8C29-AF56-9EB6-6119691C70E2}"/>
                  </a:ext>
                </a:extLst>
              </p:cNvPr>
              <p:cNvPicPr/>
              <p:nvPr/>
            </p:nvPicPr>
            <p:blipFill>
              <a:blip r:embed="rId4"/>
              <a:stretch>
                <a:fillRect/>
              </a:stretch>
            </p:blipFill>
            <p:spPr>
              <a:xfrm>
                <a:off x="2958457" y="3377028"/>
                <a:ext cx="18000" cy="18000"/>
              </a:xfrm>
              <a:prstGeom prst="rect">
                <a:avLst/>
              </a:prstGeom>
            </p:spPr>
          </p:pic>
        </mc:Fallback>
      </mc:AlternateContent>
      <p:pic>
        <p:nvPicPr>
          <p:cNvPr id="8" name="Picture 7">
            <a:extLst>
              <a:ext uri="{FF2B5EF4-FFF2-40B4-BE49-F238E27FC236}">
                <a16:creationId xmlns:a16="http://schemas.microsoft.com/office/drawing/2014/main" id="{30E7E1C3-EAA7-8B92-0BC7-6562AB432AE5}"/>
              </a:ext>
            </a:extLst>
          </p:cNvPr>
          <p:cNvPicPr>
            <a:picLocks noChangeAspect="1"/>
          </p:cNvPicPr>
          <p:nvPr/>
        </p:nvPicPr>
        <p:blipFill>
          <a:blip r:embed="rId5"/>
          <a:stretch>
            <a:fillRect/>
          </a:stretch>
        </p:blipFill>
        <p:spPr>
          <a:xfrm>
            <a:off x="4326557" y="2736594"/>
            <a:ext cx="1769443" cy="1643504"/>
          </a:xfrm>
          <a:prstGeom prst="rect">
            <a:avLst/>
          </a:prstGeom>
        </p:spPr>
      </p:pic>
    </p:spTree>
    <p:extLst>
      <p:ext uri="{BB962C8B-B14F-4D97-AF65-F5344CB8AC3E}">
        <p14:creationId xmlns:p14="http://schemas.microsoft.com/office/powerpoint/2010/main" val="3526242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0604-AD22-D5EC-E0D9-EC74EAC60C61}"/>
              </a:ext>
            </a:extLst>
          </p:cNvPr>
          <p:cNvSpPr>
            <a:spLocks noGrp="1"/>
          </p:cNvSpPr>
          <p:nvPr>
            <p:ph type="title"/>
          </p:nvPr>
        </p:nvSpPr>
        <p:spPr/>
        <p:txBody>
          <a:bodyPr/>
          <a:lstStyle/>
          <a:p>
            <a:r>
              <a:rPr lang="en-US" dirty="0"/>
              <a:t>Adjacency Matrix</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38F5D9D-0628-C50B-462F-DD3512CB45BB}"/>
                  </a:ext>
                </a:extLst>
              </p:cNvPr>
              <p:cNvSpPr txBox="1"/>
              <p:nvPr/>
            </p:nvSpPr>
            <p:spPr>
              <a:xfrm>
                <a:off x="1097280" y="2153265"/>
                <a:ext cx="10150823" cy="1806905"/>
              </a:xfrm>
              <a:prstGeom prst="rect">
                <a:avLst/>
              </a:prstGeom>
              <a:noFill/>
            </p:spPr>
            <p:txBody>
              <a:bodyPr wrap="square" rtlCol="0">
                <a:spAutoFit/>
              </a:bodyPr>
              <a:lstStyle/>
              <a:p>
                <a:pPr marL="285750" indent="-285750">
                  <a:buFont typeface="Arial" panose="020B0604020202020204" pitchFamily="34" charset="0"/>
                  <a:buChar char="•"/>
                </a:pPr>
                <a:r>
                  <a:rPr lang="en-US" dirty="0"/>
                  <a:t>We can store the links between nodes in a compact manner using the </a:t>
                </a:r>
                <a:r>
                  <a:rPr lang="en-US" b="1" i="1" dirty="0"/>
                  <a:t>Graph Adjacency Matrix A</a:t>
                </a:r>
                <a:r>
                  <a:rPr lang="en-US" dirty="0"/>
                  <a:t>.</a:t>
                </a:r>
              </a:p>
              <a:p>
                <a:pPr marL="285750" indent="-285750">
                  <a:buFont typeface="Arial" panose="020B0604020202020204" pitchFamily="34" charset="0"/>
                  <a:buChar char="•"/>
                </a:pPr>
                <a:r>
                  <a:rPr lang="en-US" dirty="0"/>
                  <a:t>Adjacency Matrix</a:t>
                </a:r>
                <a:r>
                  <a:rPr lang="en-US" b="1" i="1" dirty="0"/>
                  <a:t> A1 </a:t>
                </a:r>
                <a:r>
                  <a:rPr lang="en-US" dirty="0"/>
                  <a:t>for the graph mentioned previous is said to have </a:t>
                </a:r>
                <a14:m>
                  <m:oMath xmlns:m="http://schemas.openxmlformats.org/officeDocument/2006/math">
                    <m:sSub>
                      <m:sSubPr>
                        <m:ctrlPr>
                          <a:rPr lang="en-US" sz="1800" b="1"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𝒂</m:t>
                        </m:r>
                      </m:e>
                      <m:sub>
                        <m:r>
                          <a:rPr lang="en-US" sz="1800" b="1" i="1">
                            <a:effectLst/>
                            <a:latin typeface="Cambria Math" panose="02040503050406030204" pitchFamily="18" charset="0"/>
                            <a:ea typeface="Calibri" panose="020F0502020204030204" pitchFamily="34" charset="0"/>
                            <a:cs typeface="Times New Roman" panose="02020603050405020304" pitchFamily="18" charset="0"/>
                          </a:rPr>
                          <m:t>𝒊𝒋</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 </m:t>
                        </m:r>
                      </m:sub>
                    </m:sSub>
                    <m:r>
                      <a:rPr lang="en-US" sz="1800" b="1" i="1">
                        <a:effectLst/>
                        <a:latin typeface="Cambria Math" panose="02040503050406030204" pitchFamily="18" charset="0"/>
                        <a:ea typeface="Calibri" panose="020F0502020204030204" pitchFamily="34" charset="0"/>
                        <a:cs typeface="Times New Roman" panose="02020603050405020304" pitchFamily="18" charset="0"/>
                      </a:rPr>
                      <m:t>= </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𝟏</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t>if nodes </a:t>
                </a:r>
                <a:r>
                  <a:rPr lang="en-US" b="1" dirty="0" err="1"/>
                  <a:t>i</a:t>
                </a:r>
                <a:r>
                  <a:rPr lang="en-US" b="1" dirty="0"/>
                  <a:t> </a:t>
                </a:r>
                <a:r>
                  <a:rPr lang="en-US" dirty="0"/>
                  <a:t>and </a:t>
                </a:r>
                <a:r>
                  <a:rPr lang="en-US" b="1" dirty="0"/>
                  <a:t>j </a:t>
                </a:r>
                <a:r>
                  <a:rPr lang="en-US" dirty="0"/>
                  <a:t>are connected else </a:t>
                </a:r>
                <a14:m>
                  <m:oMath xmlns:m="http://schemas.openxmlformats.org/officeDocument/2006/math">
                    <m:sSub>
                      <m:sSubPr>
                        <m:ctrlPr>
                          <a:rPr lang="en-US" b="1" i="1">
                            <a:latin typeface="Cambria Math" panose="02040503050406030204" pitchFamily="18" charset="0"/>
                            <a:ea typeface="Calibri" panose="020F0502020204030204" pitchFamily="34" charset="0"/>
                            <a:cs typeface="Times New Roman" panose="02020603050405020304" pitchFamily="18" charset="0"/>
                          </a:rPr>
                        </m:ctrlPr>
                      </m:sSubPr>
                      <m:e>
                        <m:r>
                          <a:rPr lang="en-US" b="1" i="1">
                            <a:latin typeface="Cambria Math" panose="02040503050406030204" pitchFamily="18" charset="0"/>
                            <a:ea typeface="Calibri" panose="020F0502020204030204" pitchFamily="34" charset="0"/>
                            <a:cs typeface="Times New Roman" panose="02020603050405020304" pitchFamily="18" charset="0"/>
                          </a:rPr>
                          <m:t>𝒂</m:t>
                        </m:r>
                      </m:e>
                      <m:sub>
                        <m:r>
                          <a:rPr lang="en-US" b="1" i="1">
                            <a:latin typeface="Cambria Math" panose="02040503050406030204" pitchFamily="18" charset="0"/>
                            <a:ea typeface="Calibri" panose="020F0502020204030204" pitchFamily="34" charset="0"/>
                            <a:cs typeface="Times New Roman" panose="02020603050405020304" pitchFamily="18" charset="0"/>
                          </a:rPr>
                          <m:t>𝒊𝒋</m:t>
                        </m:r>
                        <m:r>
                          <a:rPr lang="en-US" b="1" i="1">
                            <a:latin typeface="Cambria Math" panose="02040503050406030204" pitchFamily="18" charset="0"/>
                            <a:ea typeface="Calibri" panose="020F0502020204030204" pitchFamily="34" charset="0"/>
                            <a:cs typeface="Times New Roman" panose="02020603050405020304" pitchFamily="18" charset="0"/>
                          </a:rPr>
                          <m:t> </m:t>
                        </m:r>
                      </m:sub>
                    </m:sSub>
                    <m:r>
                      <a:rPr lang="en-US" b="1" i="1">
                        <a:latin typeface="Cambria Math" panose="02040503050406030204" pitchFamily="18" charset="0"/>
                        <a:ea typeface="Calibri" panose="020F0502020204030204" pitchFamily="34" charset="0"/>
                        <a:cs typeface="Times New Roman" panose="02020603050405020304" pitchFamily="18" charset="0"/>
                      </a:rPr>
                      <m:t>=</m:t>
                    </m:r>
                    <m:r>
                      <a:rPr lang="en-US" b="1" i="1" smtClean="0">
                        <a:latin typeface="Cambria Math" panose="02040503050406030204" pitchFamily="18" charset="0"/>
                        <a:ea typeface="Calibri" panose="020F0502020204030204" pitchFamily="34" charset="0"/>
                        <a:cs typeface="Times New Roman" panose="02020603050405020304" pitchFamily="18" charset="0"/>
                      </a:rPr>
                      <m:t>𝟎</m:t>
                    </m:r>
                  </m:oMath>
                </a14:m>
                <a:r>
                  <a:rPr lang="en-US" dirty="0">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dirty="0">
                    <a:ea typeface="Calibri" panose="020F0502020204030204" pitchFamily="34" charset="0"/>
                    <a:cs typeface="Times New Roman" panose="02020603050405020304" pitchFamily="18" charset="0"/>
                  </a:rPr>
                  <a:t>An adjacency matrix may have weights on its edges, also known as </a:t>
                </a:r>
                <a:r>
                  <a:rPr lang="en-US" b="1" dirty="0">
                    <a:ea typeface="Calibri" panose="020F0502020204030204" pitchFamily="34" charset="0"/>
                    <a:cs typeface="Times New Roman" panose="02020603050405020304" pitchFamily="18" charset="0"/>
                  </a:rPr>
                  <a:t>weighted adjacency matrix.</a:t>
                </a:r>
              </a:p>
              <a:p>
                <a:pPr marL="285750" indent="-285750">
                  <a:buFont typeface="Arial" panose="020B0604020202020204" pitchFamily="34" charset="0"/>
                  <a:buChar char="•"/>
                </a:pPr>
                <a:r>
                  <a:rPr lang="en-US" dirty="0">
                    <a:ea typeface="Calibri" panose="020F0502020204030204" pitchFamily="34" charset="0"/>
                    <a:cs typeface="Times New Roman" panose="02020603050405020304" pitchFamily="18" charset="0"/>
                  </a:rPr>
                  <a:t>But for the sake of simplicity we will assume our graph to be unweighted, undirected and homogenous graph(Graph containing single type of nodes and edges)</a:t>
                </a:r>
              </a:p>
            </p:txBody>
          </p:sp>
        </mc:Choice>
        <mc:Fallback xmlns="">
          <p:sp>
            <p:nvSpPr>
              <p:cNvPr id="5" name="TextBox 4">
                <a:extLst>
                  <a:ext uri="{FF2B5EF4-FFF2-40B4-BE49-F238E27FC236}">
                    <a16:creationId xmlns:a16="http://schemas.microsoft.com/office/drawing/2014/main" id="{A38F5D9D-0628-C50B-462F-DD3512CB45BB}"/>
                  </a:ext>
                </a:extLst>
              </p:cNvPr>
              <p:cNvSpPr txBox="1">
                <a:spLocks noRot="1" noChangeAspect="1" noMove="1" noResize="1" noEditPoints="1" noAdjustHandles="1" noChangeArrowheads="1" noChangeShapeType="1" noTextEdit="1"/>
              </p:cNvSpPr>
              <p:nvPr/>
            </p:nvSpPr>
            <p:spPr>
              <a:xfrm>
                <a:off x="1097280" y="2153265"/>
                <a:ext cx="10150823" cy="1806905"/>
              </a:xfrm>
              <a:prstGeom prst="rect">
                <a:avLst/>
              </a:prstGeom>
              <a:blipFill>
                <a:blip r:embed="rId2"/>
                <a:stretch>
                  <a:fillRect l="-360" t="-1347" b="-4377"/>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F926853D-C3F2-4E85-1AAC-EB430A69D4D1}"/>
              </a:ext>
            </a:extLst>
          </p:cNvPr>
          <p:cNvPicPr>
            <a:picLocks noChangeAspect="1"/>
          </p:cNvPicPr>
          <p:nvPr/>
        </p:nvPicPr>
        <p:blipFill>
          <a:blip r:embed="rId3"/>
          <a:stretch>
            <a:fillRect/>
          </a:stretch>
        </p:blipFill>
        <p:spPr>
          <a:xfrm>
            <a:off x="6506381" y="4075927"/>
            <a:ext cx="1408348" cy="1877797"/>
          </a:xfrm>
          <a:prstGeom prst="rect">
            <a:avLst/>
          </a:prstGeom>
        </p:spPr>
      </p:pic>
      <p:pic>
        <p:nvPicPr>
          <p:cNvPr id="22" name="Picture 21">
            <a:extLst>
              <a:ext uri="{FF2B5EF4-FFF2-40B4-BE49-F238E27FC236}">
                <a16:creationId xmlns:a16="http://schemas.microsoft.com/office/drawing/2014/main" id="{B0F942A8-2597-DDDD-9AE0-F1ED17F8F1FE}"/>
              </a:ext>
            </a:extLst>
          </p:cNvPr>
          <p:cNvPicPr>
            <a:picLocks noChangeAspect="1"/>
          </p:cNvPicPr>
          <p:nvPr/>
        </p:nvPicPr>
        <p:blipFill>
          <a:blip r:embed="rId4"/>
          <a:stretch>
            <a:fillRect/>
          </a:stretch>
        </p:blipFill>
        <p:spPr>
          <a:xfrm>
            <a:off x="2653633" y="4063784"/>
            <a:ext cx="2034763" cy="1889940"/>
          </a:xfrm>
          <a:prstGeom prst="rect">
            <a:avLst/>
          </a:prstGeom>
        </p:spPr>
      </p:pic>
    </p:spTree>
    <p:extLst>
      <p:ext uri="{BB962C8B-B14F-4D97-AF65-F5344CB8AC3E}">
        <p14:creationId xmlns:p14="http://schemas.microsoft.com/office/powerpoint/2010/main" val="1177224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CB59-4702-614F-A1F1-DCB815E08B39}"/>
              </a:ext>
            </a:extLst>
          </p:cNvPr>
          <p:cNvSpPr>
            <a:spLocks noGrp="1"/>
          </p:cNvSpPr>
          <p:nvPr>
            <p:ph type="ctrTitle"/>
          </p:nvPr>
        </p:nvSpPr>
        <p:spPr/>
        <p:txBody>
          <a:bodyPr/>
          <a:lstStyle/>
          <a:p>
            <a:r>
              <a:rPr lang="en-US" dirty="0"/>
              <a:t>Graph Neural Networks</a:t>
            </a:r>
          </a:p>
        </p:txBody>
      </p:sp>
      <p:sp>
        <p:nvSpPr>
          <p:cNvPr id="3" name="Subtitle 2">
            <a:extLst>
              <a:ext uri="{FF2B5EF4-FFF2-40B4-BE49-F238E27FC236}">
                <a16:creationId xmlns:a16="http://schemas.microsoft.com/office/drawing/2014/main" id="{048730A2-A2C5-5947-F9A6-71F427818B98}"/>
              </a:ext>
            </a:extLst>
          </p:cNvPr>
          <p:cNvSpPr>
            <a:spLocks noGrp="1"/>
          </p:cNvSpPr>
          <p:nvPr>
            <p:ph type="subTitle" idx="1"/>
          </p:nvPr>
        </p:nvSpPr>
        <p:spPr/>
        <p:txBody>
          <a:bodyPr/>
          <a:lstStyle/>
          <a:p>
            <a:r>
              <a:rPr lang="en-US" dirty="0"/>
              <a:t>Part 1</a:t>
            </a:r>
          </a:p>
        </p:txBody>
      </p:sp>
    </p:spTree>
    <p:extLst>
      <p:ext uri="{BB962C8B-B14F-4D97-AF65-F5344CB8AC3E}">
        <p14:creationId xmlns:p14="http://schemas.microsoft.com/office/powerpoint/2010/main" val="1396224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C58DD-21AC-58D6-A7F6-5A7562A3BF45}"/>
              </a:ext>
            </a:extLst>
          </p:cNvPr>
          <p:cNvSpPr>
            <a:spLocks noGrp="1"/>
          </p:cNvSpPr>
          <p:nvPr>
            <p:ph type="title"/>
          </p:nvPr>
        </p:nvSpPr>
        <p:spPr/>
        <p:txBody>
          <a:bodyPr/>
          <a:lstStyle/>
          <a:p>
            <a:r>
              <a:rPr lang="en-US" dirty="0"/>
              <a:t>Graph Machine Learning Task</a:t>
            </a:r>
          </a:p>
        </p:txBody>
      </p:sp>
      <p:sp>
        <p:nvSpPr>
          <p:cNvPr id="4" name="TextBox 3">
            <a:extLst>
              <a:ext uri="{FF2B5EF4-FFF2-40B4-BE49-F238E27FC236}">
                <a16:creationId xmlns:a16="http://schemas.microsoft.com/office/drawing/2014/main" id="{5690ED51-BA7E-9310-CE01-A443A8D14A52}"/>
              </a:ext>
            </a:extLst>
          </p:cNvPr>
          <p:cNvSpPr txBox="1"/>
          <p:nvPr/>
        </p:nvSpPr>
        <p:spPr>
          <a:xfrm>
            <a:off x="1175657" y="2253343"/>
            <a:ext cx="10199914"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Based on the aspect of the graph we are looking at we can categorize the Graph ML task into 3 categories</a:t>
            </a:r>
          </a:p>
          <a:p>
            <a:pPr marL="742950" lvl="1" indent="-285750">
              <a:buFont typeface="Arial" panose="020B0604020202020204" pitchFamily="34" charset="0"/>
              <a:buChar char="•"/>
            </a:pPr>
            <a:r>
              <a:rPr lang="en-US" sz="2000" b="1" dirty="0"/>
              <a:t>Node-level tasks : </a:t>
            </a:r>
            <a:r>
              <a:rPr lang="en-US" sz="2000" dirty="0"/>
              <a:t>Here we apply graph neural networks to learn to perform on node-level task such as fraud user detection, community detection etc..</a:t>
            </a:r>
            <a:endParaRPr lang="en-US" sz="2000" b="1" dirty="0"/>
          </a:p>
          <a:p>
            <a:pPr marL="742950" lvl="1" indent="-285750">
              <a:buFont typeface="Arial" panose="020B0604020202020204" pitchFamily="34" charset="0"/>
              <a:buChar char="•"/>
            </a:pPr>
            <a:r>
              <a:rPr lang="en-US" sz="2000" b="1" dirty="0"/>
              <a:t>Edge-level tasks : </a:t>
            </a:r>
            <a:r>
              <a:rPr lang="en-US" sz="2000" dirty="0"/>
              <a:t>Here the model learns to perform on edge-level tasks like link prediction (whether two users can be friends in social networks) or fraudulent transaction detection.</a:t>
            </a:r>
            <a:endParaRPr lang="en-US" sz="2000" b="1" dirty="0"/>
          </a:p>
          <a:p>
            <a:pPr marL="742950" lvl="1" indent="-285750">
              <a:buFont typeface="Arial" panose="020B0604020202020204" pitchFamily="34" charset="0"/>
              <a:buChar char="•"/>
            </a:pPr>
            <a:r>
              <a:rPr lang="en-US" sz="2000" b="1" dirty="0"/>
              <a:t>Graph-level tasks : </a:t>
            </a:r>
            <a:r>
              <a:rPr lang="en-US" sz="2000" dirty="0"/>
              <a:t>Here a model learns a representation on the entire graph and performs graph-level tasks like molecule property prediction, drug discovery etc..</a:t>
            </a:r>
            <a:endParaRPr lang="en-US" sz="2000" b="1" dirty="0"/>
          </a:p>
        </p:txBody>
      </p:sp>
    </p:spTree>
    <p:extLst>
      <p:ext uri="{BB962C8B-B14F-4D97-AF65-F5344CB8AC3E}">
        <p14:creationId xmlns:p14="http://schemas.microsoft.com/office/powerpoint/2010/main" val="2044407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9D71-F335-2724-1F8E-E46C4D8053EE}"/>
              </a:ext>
            </a:extLst>
          </p:cNvPr>
          <p:cNvSpPr>
            <a:spLocks noGrp="1"/>
          </p:cNvSpPr>
          <p:nvPr>
            <p:ph type="title"/>
          </p:nvPr>
        </p:nvSpPr>
        <p:spPr/>
        <p:txBody>
          <a:bodyPr/>
          <a:lstStyle/>
          <a:p>
            <a:r>
              <a:rPr lang="en-US" dirty="0"/>
              <a:t>Representational Learning</a:t>
            </a:r>
          </a:p>
        </p:txBody>
      </p:sp>
      <p:sp>
        <p:nvSpPr>
          <p:cNvPr id="4" name="TextBox 3">
            <a:extLst>
              <a:ext uri="{FF2B5EF4-FFF2-40B4-BE49-F238E27FC236}">
                <a16:creationId xmlns:a16="http://schemas.microsoft.com/office/drawing/2014/main" id="{B21F2F3D-F33B-9D06-F882-448B31E0CFD5}"/>
              </a:ext>
            </a:extLst>
          </p:cNvPr>
          <p:cNvSpPr txBox="1"/>
          <p:nvPr/>
        </p:nvSpPr>
        <p:spPr>
          <a:xfrm>
            <a:off x="1097280" y="2090057"/>
            <a:ext cx="1040892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One common denominator all the tasks in the previous slide have is finding representations for nodes or edges or the entire graphs.</a:t>
            </a:r>
          </a:p>
          <a:p>
            <a:pPr marL="285750" indent="-285750">
              <a:buFont typeface="Arial" panose="020B0604020202020204" pitchFamily="34" charset="0"/>
              <a:buChar char="•"/>
            </a:pPr>
            <a:r>
              <a:rPr lang="en-US" dirty="0"/>
              <a:t>This of course isn’t new to machine learning, after all, machine learning is dominated by representational learning.</a:t>
            </a:r>
          </a:p>
          <a:p>
            <a:pPr marL="285750" indent="-285750">
              <a:buFont typeface="Arial" panose="020B0604020202020204" pitchFamily="34" charset="0"/>
              <a:buChar char="•"/>
            </a:pPr>
            <a:r>
              <a:rPr lang="en-US" dirty="0"/>
              <a:t>Models such as Convolutional Neural Network(CNN), Word2Vec (</a:t>
            </a:r>
            <a:r>
              <a:rPr lang="en-US" dirty="0" err="1"/>
              <a:t>Skipgram</a:t>
            </a:r>
            <a:r>
              <a:rPr lang="en-US" dirty="0"/>
              <a:t>, CBOW models), transformers have been doing this under the hood.</a:t>
            </a:r>
          </a:p>
        </p:txBody>
      </p:sp>
    </p:spTree>
    <p:extLst>
      <p:ext uri="{BB962C8B-B14F-4D97-AF65-F5344CB8AC3E}">
        <p14:creationId xmlns:p14="http://schemas.microsoft.com/office/powerpoint/2010/main" val="3083006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ravelling the mystery of parrot longevity | Max-Planck-Gesellschaft">
            <a:extLst>
              <a:ext uri="{FF2B5EF4-FFF2-40B4-BE49-F238E27FC236}">
                <a16:creationId xmlns:a16="http://schemas.microsoft.com/office/drawing/2014/main" id="{B3B4781F-0CCA-EAFA-3C68-878A35C5A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882" y="1496260"/>
            <a:ext cx="1031421" cy="69017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BFF9EC78-FD47-3F35-5BF0-5CF8AFD545B6}"/>
              </a:ext>
            </a:extLst>
          </p:cNvPr>
          <p:cNvSpPr/>
          <p:nvPr/>
        </p:nvSpPr>
        <p:spPr>
          <a:xfrm>
            <a:off x="2072776" y="1770044"/>
            <a:ext cx="489857"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CDF1DBA-84EA-A7A0-6FFB-E5E656FCBCBD}"/>
              </a:ext>
            </a:extLst>
          </p:cNvPr>
          <p:cNvSpPr/>
          <p:nvPr/>
        </p:nvSpPr>
        <p:spPr>
          <a:xfrm>
            <a:off x="2681542" y="1527450"/>
            <a:ext cx="1144089" cy="690170"/>
          </a:xfrm>
          <a:prstGeom prst="roundRect">
            <a:avLst/>
          </a:prstGeom>
          <a:solidFill>
            <a:schemeClr val="accent4">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CNN</a:t>
            </a:r>
            <a:endParaRPr lang="en-US" sz="2400" b="1" dirty="0"/>
          </a:p>
        </p:txBody>
      </p:sp>
      <p:sp>
        <p:nvSpPr>
          <p:cNvPr id="6" name="Arrow: Right 5">
            <a:extLst>
              <a:ext uri="{FF2B5EF4-FFF2-40B4-BE49-F238E27FC236}">
                <a16:creationId xmlns:a16="http://schemas.microsoft.com/office/drawing/2014/main" id="{5448E378-8279-7793-A1F1-C5B85DFA003D}"/>
              </a:ext>
            </a:extLst>
          </p:cNvPr>
          <p:cNvSpPr/>
          <p:nvPr/>
        </p:nvSpPr>
        <p:spPr>
          <a:xfrm>
            <a:off x="3994766" y="1770044"/>
            <a:ext cx="489857"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uble Bracket 6">
            <a:extLst>
              <a:ext uri="{FF2B5EF4-FFF2-40B4-BE49-F238E27FC236}">
                <a16:creationId xmlns:a16="http://schemas.microsoft.com/office/drawing/2014/main" id="{A3612380-0D7B-F623-056E-B6A0426094D9}"/>
              </a:ext>
            </a:extLst>
          </p:cNvPr>
          <p:cNvSpPr/>
          <p:nvPr/>
        </p:nvSpPr>
        <p:spPr>
          <a:xfrm>
            <a:off x="4745083" y="1307123"/>
            <a:ext cx="489857" cy="14652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9FF3D1F-216D-89D3-6F34-F549F600422E}"/>
              </a:ext>
            </a:extLst>
          </p:cNvPr>
          <p:cNvSpPr txBox="1"/>
          <p:nvPr/>
        </p:nvSpPr>
        <p:spPr>
          <a:xfrm>
            <a:off x="4653758" y="1347233"/>
            <a:ext cx="665662" cy="1465217"/>
          </a:xfrm>
          <a:prstGeom prst="rect">
            <a:avLst/>
          </a:prstGeom>
          <a:noFill/>
        </p:spPr>
        <p:txBody>
          <a:bodyPr wrap="square" rtlCol="0">
            <a:spAutoFit/>
          </a:bodyPr>
          <a:lstStyle/>
          <a:p>
            <a:pPr algn="ctr"/>
            <a:r>
              <a:rPr lang="en-US" sz="1400" b="1" dirty="0"/>
              <a:t>0.23</a:t>
            </a:r>
          </a:p>
          <a:p>
            <a:pPr algn="ctr"/>
            <a:r>
              <a:rPr lang="en-US" sz="1400" b="1" dirty="0"/>
              <a:t>0.345</a:t>
            </a:r>
          </a:p>
          <a:p>
            <a:pPr algn="ctr"/>
            <a:r>
              <a:rPr lang="en-US" sz="1600" b="1" dirty="0"/>
              <a:t>.</a:t>
            </a:r>
          </a:p>
          <a:p>
            <a:pPr algn="ctr"/>
            <a:r>
              <a:rPr lang="en-US" sz="1600" b="1" dirty="0"/>
              <a:t>.</a:t>
            </a:r>
          </a:p>
          <a:p>
            <a:pPr algn="ctr"/>
            <a:r>
              <a:rPr lang="en-US" sz="1600" b="1" dirty="0"/>
              <a:t>.</a:t>
            </a:r>
          </a:p>
          <a:p>
            <a:pPr algn="ctr"/>
            <a:r>
              <a:rPr lang="en-US" sz="1400" b="1" dirty="0"/>
              <a:t>0.64</a:t>
            </a:r>
          </a:p>
        </p:txBody>
      </p:sp>
      <p:pic>
        <p:nvPicPr>
          <p:cNvPr id="9" name="Picture 4" descr="Deep feed-forward neural network with two hidden layers (blue balls).... |  Download Scientific Diagram">
            <a:extLst>
              <a:ext uri="{FF2B5EF4-FFF2-40B4-BE49-F238E27FC236}">
                <a16:creationId xmlns:a16="http://schemas.microsoft.com/office/drawing/2014/main" id="{9AD057A6-2AB6-051C-7F83-D25D92208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7547" y="1111404"/>
            <a:ext cx="2774632" cy="1602483"/>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54AFB949-995D-8989-E592-CF7FDCB71FA6}"/>
              </a:ext>
            </a:extLst>
          </p:cNvPr>
          <p:cNvSpPr/>
          <p:nvPr/>
        </p:nvSpPr>
        <p:spPr>
          <a:xfrm>
            <a:off x="5450378" y="1770043"/>
            <a:ext cx="489857"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6C20717-8989-A81D-37D1-4BCFBAB07A0B}"/>
              </a:ext>
            </a:extLst>
          </p:cNvPr>
          <p:cNvSpPr txBox="1"/>
          <p:nvPr/>
        </p:nvSpPr>
        <p:spPr>
          <a:xfrm>
            <a:off x="744022" y="603417"/>
            <a:ext cx="1501140" cy="461665"/>
          </a:xfrm>
          <a:prstGeom prst="rect">
            <a:avLst/>
          </a:prstGeom>
          <a:noFill/>
        </p:spPr>
        <p:txBody>
          <a:bodyPr wrap="square" rtlCol="0">
            <a:spAutoFit/>
          </a:bodyPr>
          <a:lstStyle/>
          <a:p>
            <a:pPr algn="ctr"/>
            <a:r>
              <a:rPr lang="en-US" sz="2400" b="1" dirty="0"/>
              <a:t>Images</a:t>
            </a:r>
            <a:endParaRPr lang="en-US" b="1" dirty="0"/>
          </a:p>
        </p:txBody>
      </p:sp>
      <p:sp>
        <p:nvSpPr>
          <p:cNvPr id="12" name="TextBox 11">
            <a:extLst>
              <a:ext uri="{FF2B5EF4-FFF2-40B4-BE49-F238E27FC236}">
                <a16:creationId xmlns:a16="http://schemas.microsoft.com/office/drawing/2014/main" id="{324263A0-B08C-3649-2A44-426A939E82AC}"/>
              </a:ext>
            </a:extLst>
          </p:cNvPr>
          <p:cNvSpPr txBox="1"/>
          <p:nvPr/>
        </p:nvSpPr>
        <p:spPr>
          <a:xfrm>
            <a:off x="658663" y="4441318"/>
            <a:ext cx="1501140" cy="461665"/>
          </a:xfrm>
          <a:prstGeom prst="rect">
            <a:avLst/>
          </a:prstGeom>
          <a:noFill/>
        </p:spPr>
        <p:txBody>
          <a:bodyPr wrap="square" rtlCol="0">
            <a:spAutoFit/>
          </a:bodyPr>
          <a:lstStyle/>
          <a:p>
            <a:pPr algn="ctr"/>
            <a:r>
              <a:rPr lang="en-US" sz="2400" b="1" dirty="0"/>
              <a:t>Text</a:t>
            </a:r>
          </a:p>
        </p:txBody>
      </p:sp>
      <p:sp>
        <p:nvSpPr>
          <p:cNvPr id="14" name="TextBox 13">
            <a:extLst>
              <a:ext uri="{FF2B5EF4-FFF2-40B4-BE49-F238E27FC236}">
                <a16:creationId xmlns:a16="http://schemas.microsoft.com/office/drawing/2014/main" id="{78B027B3-85D2-7D39-DBB5-2829B565BCF7}"/>
              </a:ext>
            </a:extLst>
          </p:cNvPr>
          <p:cNvSpPr txBox="1"/>
          <p:nvPr/>
        </p:nvSpPr>
        <p:spPr>
          <a:xfrm>
            <a:off x="8922179" y="1388950"/>
            <a:ext cx="1440180" cy="276999"/>
          </a:xfrm>
          <a:prstGeom prst="rect">
            <a:avLst/>
          </a:prstGeom>
          <a:noFill/>
        </p:spPr>
        <p:txBody>
          <a:bodyPr wrap="square" rtlCol="0">
            <a:spAutoFit/>
          </a:bodyPr>
          <a:lstStyle/>
          <a:p>
            <a:r>
              <a:rPr lang="en-US" sz="1200" dirty="0"/>
              <a:t>Parrot 0.98</a:t>
            </a:r>
          </a:p>
        </p:txBody>
      </p:sp>
      <p:sp>
        <p:nvSpPr>
          <p:cNvPr id="15" name="TextBox 14">
            <a:extLst>
              <a:ext uri="{FF2B5EF4-FFF2-40B4-BE49-F238E27FC236}">
                <a16:creationId xmlns:a16="http://schemas.microsoft.com/office/drawing/2014/main" id="{D2F319A4-E8C8-35F6-9758-E417521AEF5B}"/>
              </a:ext>
            </a:extLst>
          </p:cNvPr>
          <p:cNvSpPr txBox="1"/>
          <p:nvPr/>
        </p:nvSpPr>
        <p:spPr>
          <a:xfrm>
            <a:off x="8908844" y="1756336"/>
            <a:ext cx="1440180" cy="276999"/>
          </a:xfrm>
          <a:prstGeom prst="rect">
            <a:avLst/>
          </a:prstGeom>
          <a:noFill/>
        </p:spPr>
        <p:txBody>
          <a:bodyPr wrap="square" rtlCol="0">
            <a:spAutoFit/>
          </a:bodyPr>
          <a:lstStyle/>
          <a:p>
            <a:r>
              <a:rPr lang="en-US" sz="1200" dirty="0"/>
              <a:t>Dog 0.01</a:t>
            </a:r>
          </a:p>
        </p:txBody>
      </p:sp>
      <p:sp>
        <p:nvSpPr>
          <p:cNvPr id="16" name="TextBox 15">
            <a:extLst>
              <a:ext uri="{FF2B5EF4-FFF2-40B4-BE49-F238E27FC236}">
                <a16:creationId xmlns:a16="http://schemas.microsoft.com/office/drawing/2014/main" id="{D6201CCF-1C6A-55B4-8632-177E809ED0A0}"/>
              </a:ext>
            </a:extLst>
          </p:cNvPr>
          <p:cNvSpPr txBox="1"/>
          <p:nvPr/>
        </p:nvSpPr>
        <p:spPr>
          <a:xfrm>
            <a:off x="8895509" y="2123722"/>
            <a:ext cx="1440180" cy="276999"/>
          </a:xfrm>
          <a:prstGeom prst="rect">
            <a:avLst/>
          </a:prstGeom>
          <a:noFill/>
        </p:spPr>
        <p:txBody>
          <a:bodyPr wrap="square" rtlCol="0">
            <a:spAutoFit/>
          </a:bodyPr>
          <a:lstStyle/>
          <a:p>
            <a:r>
              <a:rPr lang="en-US" sz="1200" dirty="0"/>
              <a:t>Cat 0.01</a:t>
            </a:r>
          </a:p>
        </p:txBody>
      </p:sp>
      <p:sp>
        <p:nvSpPr>
          <p:cNvPr id="17" name="Rectangle: Rounded Corners 16">
            <a:extLst>
              <a:ext uri="{FF2B5EF4-FFF2-40B4-BE49-F238E27FC236}">
                <a16:creationId xmlns:a16="http://schemas.microsoft.com/office/drawing/2014/main" id="{A1012D75-6E07-12CF-4C5C-352C5AB534B7}"/>
              </a:ext>
            </a:extLst>
          </p:cNvPr>
          <p:cNvSpPr/>
          <p:nvPr/>
        </p:nvSpPr>
        <p:spPr>
          <a:xfrm>
            <a:off x="538104" y="5194518"/>
            <a:ext cx="1386840" cy="556259"/>
          </a:xfrm>
          <a:prstGeom prst="roundRect">
            <a:avLst/>
          </a:pr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“Good”</a:t>
            </a:r>
            <a:endParaRPr lang="en-US" sz="2400" b="1" dirty="0"/>
          </a:p>
        </p:txBody>
      </p:sp>
      <p:sp>
        <p:nvSpPr>
          <p:cNvPr id="18" name="Arrow: Right 17">
            <a:extLst>
              <a:ext uri="{FF2B5EF4-FFF2-40B4-BE49-F238E27FC236}">
                <a16:creationId xmlns:a16="http://schemas.microsoft.com/office/drawing/2014/main" id="{42A6F0EE-D4B9-3FEC-946D-80733946615B}"/>
              </a:ext>
            </a:extLst>
          </p:cNvPr>
          <p:cNvSpPr/>
          <p:nvPr/>
        </p:nvSpPr>
        <p:spPr>
          <a:xfrm>
            <a:off x="2048241" y="5401346"/>
            <a:ext cx="429033"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BF9C54AD-13F6-42D0-C246-70F8209AF106}"/>
              </a:ext>
            </a:extLst>
          </p:cNvPr>
          <p:cNvSpPr/>
          <p:nvPr/>
        </p:nvSpPr>
        <p:spPr>
          <a:xfrm>
            <a:off x="2596183" y="4983937"/>
            <a:ext cx="1616138" cy="881140"/>
          </a:xfrm>
          <a:prstGeom prst="roundRect">
            <a:avLst/>
          </a:prstGeom>
          <a:solidFill>
            <a:schemeClr val="accent4">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Word2Vec</a:t>
            </a:r>
          </a:p>
        </p:txBody>
      </p:sp>
      <p:sp>
        <p:nvSpPr>
          <p:cNvPr id="20" name="Arrow: Right 19">
            <a:extLst>
              <a:ext uri="{FF2B5EF4-FFF2-40B4-BE49-F238E27FC236}">
                <a16:creationId xmlns:a16="http://schemas.microsoft.com/office/drawing/2014/main" id="{6A363F18-E8C5-7C36-2E29-87C146915464}"/>
              </a:ext>
            </a:extLst>
          </p:cNvPr>
          <p:cNvSpPr/>
          <p:nvPr/>
        </p:nvSpPr>
        <p:spPr>
          <a:xfrm>
            <a:off x="4353882" y="5401346"/>
            <a:ext cx="429033"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uble Bracket 20">
            <a:extLst>
              <a:ext uri="{FF2B5EF4-FFF2-40B4-BE49-F238E27FC236}">
                <a16:creationId xmlns:a16="http://schemas.microsoft.com/office/drawing/2014/main" id="{A921821A-E7F6-A133-217D-593C43F1B317}"/>
              </a:ext>
            </a:extLst>
          </p:cNvPr>
          <p:cNvSpPr/>
          <p:nvPr/>
        </p:nvSpPr>
        <p:spPr>
          <a:xfrm>
            <a:off x="4911910" y="4789426"/>
            <a:ext cx="489857" cy="14652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764C78D4-0D1E-8B8F-0DCC-D55FEF2F21C9}"/>
              </a:ext>
            </a:extLst>
          </p:cNvPr>
          <p:cNvSpPr txBox="1"/>
          <p:nvPr/>
        </p:nvSpPr>
        <p:spPr>
          <a:xfrm>
            <a:off x="4820585" y="4829536"/>
            <a:ext cx="665662" cy="1465217"/>
          </a:xfrm>
          <a:prstGeom prst="rect">
            <a:avLst/>
          </a:prstGeom>
          <a:noFill/>
        </p:spPr>
        <p:txBody>
          <a:bodyPr wrap="square" rtlCol="0">
            <a:spAutoFit/>
          </a:bodyPr>
          <a:lstStyle/>
          <a:p>
            <a:pPr algn="ctr"/>
            <a:r>
              <a:rPr lang="en-US" sz="1400" b="1" dirty="0"/>
              <a:t>0.317</a:t>
            </a:r>
          </a:p>
          <a:p>
            <a:pPr algn="ctr"/>
            <a:r>
              <a:rPr lang="en-US" sz="1400" b="1" dirty="0"/>
              <a:t>-0.45</a:t>
            </a:r>
          </a:p>
          <a:p>
            <a:pPr algn="ctr"/>
            <a:r>
              <a:rPr lang="en-US" sz="1600" b="1" dirty="0"/>
              <a:t>.</a:t>
            </a:r>
          </a:p>
          <a:p>
            <a:pPr algn="ctr"/>
            <a:r>
              <a:rPr lang="en-US" sz="1600" b="1" dirty="0"/>
              <a:t>.</a:t>
            </a:r>
          </a:p>
          <a:p>
            <a:pPr algn="ctr"/>
            <a:r>
              <a:rPr lang="en-US" sz="1600" b="1" dirty="0"/>
              <a:t>.</a:t>
            </a:r>
          </a:p>
          <a:p>
            <a:pPr algn="ctr"/>
            <a:r>
              <a:rPr lang="en-US" sz="1400" b="1" dirty="0"/>
              <a:t>0.492</a:t>
            </a:r>
          </a:p>
        </p:txBody>
      </p:sp>
      <p:sp>
        <p:nvSpPr>
          <p:cNvPr id="23" name="Arrow: Right 22">
            <a:extLst>
              <a:ext uri="{FF2B5EF4-FFF2-40B4-BE49-F238E27FC236}">
                <a16:creationId xmlns:a16="http://schemas.microsoft.com/office/drawing/2014/main" id="{394C8863-5610-D544-BBA6-D8191A655433}"/>
              </a:ext>
            </a:extLst>
          </p:cNvPr>
          <p:cNvSpPr/>
          <p:nvPr/>
        </p:nvSpPr>
        <p:spPr>
          <a:xfrm>
            <a:off x="5662297" y="5401346"/>
            <a:ext cx="429033"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4" descr="Deep feed-forward neural network with two hidden layers (blue balls).... |  Download Scientific Diagram">
            <a:extLst>
              <a:ext uri="{FF2B5EF4-FFF2-40B4-BE49-F238E27FC236}">
                <a16:creationId xmlns:a16="http://schemas.microsoft.com/office/drawing/2014/main" id="{C131F274-CF2A-A0C0-5E00-4188F165C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187" y="4600104"/>
            <a:ext cx="2774632" cy="160248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1637C6C-5ED6-E9B5-AF61-7DC6E20EAABC}"/>
              </a:ext>
            </a:extLst>
          </p:cNvPr>
          <p:cNvSpPr txBox="1"/>
          <p:nvPr/>
        </p:nvSpPr>
        <p:spPr>
          <a:xfrm>
            <a:off x="9089819" y="4877650"/>
            <a:ext cx="1440180" cy="276999"/>
          </a:xfrm>
          <a:prstGeom prst="rect">
            <a:avLst/>
          </a:prstGeom>
          <a:noFill/>
        </p:spPr>
        <p:txBody>
          <a:bodyPr wrap="square" rtlCol="0">
            <a:spAutoFit/>
          </a:bodyPr>
          <a:lstStyle/>
          <a:p>
            <a:r>
              <a:rPr lang="en-US" sz="1200" dirty="0"/>
              <a:t>Positive 0.98</a:t>
            </a:r>
          </a:p>
        </p:txBody>
      </p:sp>
      <p:sp>
        <p:nvSpPr>
          <p:cNvPr id="26" name="TextBox 25">
            <a:extLst>
              <a:ext uri="{FF2B5EF4-FFF2-40B4-BE49-F238E27FC236}">
                <a16:creationId xmlns:a16="http://schemas.microsoft.com/office/drawing/2014/main" id="{F2007C92-35BA-EE8F-BC8D-FCCC3CE71CD5}"/>
              </a:ext>
            </a:extLst>
          </p:cNvPr>
          <p:cNvSpPr txBox="1"/>
          <p:nvPr/>
        </p:nvSpPr>
        <p:spPr>
          <a:xfrm>
            <a:off x="9076484" y="5245036"/>
            <a:ext cx="1440180" cy="276999"/>
          </a:xfrm>
          <a:prstGeom prst="rect">
            <a:avLst/>
          </a:prstGeom>
          <a:noFill/>
        </p:spPr>
        <p:txBody>
          <a:bodyPr wrap="square" rtlCol="0">
            <a:spAutoFit/>
          </a:bodyPr>
          <a:lstStyle/>
          <a:p>
            <a:r>
              <a:rPr lang="en-US" sz="1200" dirty="0"/>
              <a:t>Negative 0.01</a:t>
            </a:r>
          </a:p>
        </p:txBody>
      </p:sp>
      <p:sp>
        <p:nvSpPr>
          <p:cNvPr id="27" name="TextBox 26">
            <a:extLst>
              <a:ext uri="{FF2B5EF4-FFF2-40B4-BE49-F238E27FC236}">
                <a16:creationId xmlns:a16="http://schemas.microsoft.com/office/drawing/2014/main" id="{7BFBE6D5-8B3C-CEA4-446B-707CD94AB3F2}"/>
              </a:ext>
            </a:extLst>
          </p:cNvPr>
          <p:cNvSpPr txBox="1"/>
          <p:nvPr/>
        </p:nvSpPr>
        <p:spPr>
          <a:xfrm>
            <a:off x="9063149" y="5612422"/>
            <a:ext cx="1440180" cy="276999"/>
          </a:xfrm>
          <a:prstGeom prst="rect">
            <a:avLst/>
          </a:prstGeom>
          <a:noFill/>
        </p:spPr>
        <p:txBody>
          <a:bodyPr wrap="square" rtlCol="0">
            <a:spAutoFit/>
          </a:bodyPr>
          <a:lstStyle/>
          <a:p>
            <a:r>
              <a:rPr lang="en-US" sz="1200" dirty="0"/>
              <a:t>Neutral 0.01</a:t>
            </a:r>
          </a:p>
        </p:txBody>
      </p:sp>
      <p:cxnSp>
        <p:nvCxnSpPr>
          <p:cNvPr id="30" name="Straight Arrow Connector 29">
            <a:extLst>
              <a:ext uri="{FF2B5EF4-FFF2-40B4-BE49-F238E27FC236}">
                <a16:creationId xmlns:a16="http://schemas.microsoft.com/office/drawing/2014/main" id="{CC154AC2-AC5D-03C1-8599-5763A3543D4D}"/>
              </a:ext>
            </a:extLst>
          </p:cNvPr>
          <p:cNvCxnSpPr>
            <a:cxnSpLocks/>
          </p:cNvCxnSpPr>
          <p:nvPr/>
        </p:nvCxnSpPr>
        <p:spPr>
          <a:xfrm flipV="1">
            <a:off x="739924" y="2413194"/>
            <a:ext cx="651545" cy="718291"/>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D32E343-BC54-D1A7-2A0C-CE19058AC6FB}"/>
              </a:ext>
            </a:extLst>
          </p:cNvPr>
          <p:cNvCxnSpPr>
            <a:cxnSpLocks/>
          </p:cNvCxnSpPr>
          <p:nvPr/>
        </p:nvCxnSpPr>
        <p:spPr>
          <a:xfrm>
            <a:off x="673583" y="3878999"/>
            <a:ext cx="392113" cy="1023984"/>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8AF6430-7F2A-D4DC-3840-2C251A14B9C7}"/>
              </a:ext>
            </a:extLst>
          </p:cNvPr>
          <p:cNvSpPr txBox="1"/>
          <p:nvPr/>
        </p:nvSpPr>
        <p:spPr>
          <a:xfrm>
            <a:off x="354217" y="3287664"/>
            <a:ext cx="1963487" cy="369332"/>
          </a:xfrm>
          <a:prstGeom prst="rect">
            <a:avLst/>
          </a:prstGeom>
          <a:noFill/>
        </p:spPr>
        <p:txBody>
          <a:bodyPr wrap="square" rtlCol="0">
            <a:spAutoFit/>
          </a:bodyPr>
          <a:lstStyle/>
          <a:p>
            <a:r>
              <a:rPr lang="en-US" b="1" dirty="0">
                <a:highlight>
                  <a:srgbClr val="FFFF00"/>
                </a:highlight>
              </a:rPr>
              <a:t>Unstructured data</a:t>
            </a:r>
          </a:p>
        </p:txBody>
      </p:sp>
      <p:sp>
        <p:nvSpPr>
          <p:cNvPr id="44" name="TextBox 43">
            <a:extLst>
              <a:ext uri="{FF2B5EF4-FFF2-40B4-BE49-F238E27FC236}">
                <a16:creationId xmlns:a16="http://schemas.microsoft.com/office/drawing/2014/main" id="{700855F7-46EE-1BDD-E656-B314681CC3BC}"/>
              </a:ext>
            </a:extLst>
          </p:cNvPr>
          <p:cNvSpPr txBox="1"/>
          <p:nvPr/>
        </p:nvSpPr>
        <p:spPr>
          <a:xfrm>
            <a:off x="3407440" y="3316835"/>
            <a:ext cx="2321916" cy="369332"/>
          </a:xfrm>
          <a:prstGeom prst="rect">
            <a:avLst/>
          </a:prstGeom>
          <a:noFill/>
        </p:spPr>
        <p:txBody>
          <a:bodyPr wrap="square" rtlCol="0">
            <a:spAutoFit/>
          </a:bodyPr>
          <a:lstStyle/>
          <a:p>
            <a:r>
              <a:rPr lang="en-US" b="1" dirty="0">
                <a:solidFill>
                  <a:schemeClr val="bg1"/>
                </a:solidFill>
                <a:highlight>
                  <a:srgbClr val="0000FF"/>
                </a:highlight>
              </a:rPr>
              <a:t>Embedding Space</a:t>
            </a:r>
          </a:p>
        </p:txBody>
      </p:sp>
      <p:cxnSp>
        <p:nvCxnSpPr>
          <p:cNvPr id="46" name="Straight Arrow Connector 45">
            <a:extLst>
              <a:ext uri="{FF2B5EF4-FFF2-40B4-BE49-F238E27FC236}">
                <a16:creationId xmlns:a16="http://schemas.microsoft.com/office/drawing/2014/main" id="{4322B928-1C14-4EFE-04AF-5180A4E7AD3F}"/>
              </a:ext>
            </a:extLst>
          </p:cNvPr>
          <p:cNvCxnSpPr>
            <a:cxnSpLocks/>
          </p:cNvCxnSpPr>
          <p:nvPr/>
        </p:nvCxnSpPr>
        <p:spPr>
          <a:xfrm flipV="1">
            <a:off x="3589020" y="2828653"/>
            <a:ext cx="1346596" cy="529248"/>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06E120F-BBB8-8D3C-7E48-6296E019980D}"/>
              </a:ext>
            </a:extLst>
          </p:cNvPr>
          <p:cNvCxnSpPr>
            <a:cxnSpLocks/>
          </p:cNvCxnSpPr>
          <p:nvPr/>
        </p:nvCxnSpPr>
        <p:spPr>
          <a:xfrm>
            <a:off x="3593083" y="3693672"/>
            <a:ext cx="1227502" cy="985291"/>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463519A-496A-9306-99EF-9AA5CAE06336}"/>
              </a:ext>
            </a:extLst>
          </p:cNvPr>
          <p:cNvSpPr txBox="1"/>
          <p:nvPr/>
        </p:nvSpPr>
        <p:spPr>
          <a:xfrm>
            <a:off x="6100283" y="3217839"/>
            <a:ext cx="4312920" cy="646331"/>
          </a:xfrm>
          <a:prstGeom prst="rect">
            <a:avLst/>
          </a:prstGeom>
          <a:noFill/>
        </p:spPr>
        <p:txBody>
          <a:bodyPr wrap="square" rtlCol="0">
            <a:spAutoFit/>
          </a:bodyPr>
          <a:lstStyle/>
          <a:p>
            <a:r>
              <a:rPr lang="en-US" b="1" dirty="0">
                <a:solidFill>
                  <a:schemeClr val="bg1"/>
                </a:solidFill>
                <a:highlight>
                  <a:srgbClr val="800080"/>
                </a:highlight>
              </a:rPr>
              <a:t>Passed into MLP for downstream tasks like classification/regression</a:t>
            </a:r>
          </a:p>
        </p:txBody>
      </p:sp>
      <p:cxnSp>
        <p:nvCxnSpPr>
          <p:cNvPr id="52" name="Straight Arrow Connector 51">
            <a:extLst>
              <a:ext uri="{FF2B5EF4-FFF2-40B4-BE49-F238E27FC236}">
                <a16:creationId xmlns:a16="http://schemas.microsoft.com/office/drawing/2014/main" id="{B8CBEA1F-7212-578C-180B-26130C2888D6}"/>
              </a:ext>
            </a:extLst>
          </p:cNvPr>
          <p:cNvCxnSpPr>
            <a:cxnSpLocks/>
          </p:cNvCxnSpPr>
          <p:nvPr/>
        </p:nvCxnSpPr>
        <p:spPr>
          <a:xfrm flipV="1">
            <a:off x="6347959" y="2828653"/>
            <a:ext cx="1043940" cy="347055"/>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B99B295-B261-4FE8-96E7-696CEC395FD3}"/>
              </a:ext>
            </a:extLst>
          </p:cNvPr>
          <p:cNvCxnSpPr>
            <a:cxnSpLocks/>
          </p:cNvCxnSpPr>
          <p:nvPr/>
        </p:nvCxnSpPr>
        <p:spPr>
          <a:xfrm>
            <a:off x="6347959" y="3873242"/>
            <a:ext cx="1023458" cy="486970"/>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14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10" grpId="0" animBg="1"/>
      <p:bldP spid="11" grpId="0"/>
      <p:bldP spid="12" grpId="0"/>
      <p:bldP spid="14" grpId="0"/>
      <p:bldP spid="15" grpId="0"/>
      <p:bldP spid="16" grpId="0"/>
      <p:bldP spid="17" grpId="0" animBg="1"/>
      <p:bldP spid="18" grpId="0" animBg="1"/>
      <p:bldP spid="19" grpId="0" animBg="1"/>
      <p:bldP spid="20" grpId="0" animBg="1"/>
      <p:bldP spid="21" grpId="0" animBg="1"/>
      <p:bldP spid="22" grpId="0"/>
      <p:bldP spid="23" grpId="0" animBg="1"/>
      <p:bldP spid="25" grpId="0"/>
      <p:bldP spid="26" grpId="0"/>
      <p:bldP spid="27" grpId="0"/>
      <p:bldP spid="38" grpId="0"/>
      <p:bldP spid="44" grpId="0"/>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9A94-9486-8877-41C9-A08C0D262E86}"/>
              </a:ext>
            </a:extLst>
          </p:cNvPr>
          <p:cNvSpPr>
            <a:spLocks noGrp="1"/>
          </p:cNvSpPr>
          <p:nvPr>
            <p:ph type="title"/>
          </p:nvPr>
        </p:nvSpPr>
        <p:spPr/>
        <p:txBody>
          <a:bodyPr/>
          <a:lstStyle/>
          <a:p>
            <a:r>
              <a:rPr lang="en-US" dirty="0"/>
              <a:t>Same is required for Graph Machine Learning</a:t>
            </a:r>
          </a:p>
        </p:txBody>
      </p:sp>
      <p:sp>
        <p:nvSpPr>
          <p:cNvPr id="5" name="TextBox 4">
            <a:extLst>
              <a:ext uri="{FF2B5EF4-FFF2-40B4-BE49-F238E27FC236}">
                <a16:creationId xmlns:a16="http://schemas.microsoft.com/office/drawing/2014/main" id="{9D6482E8-F0EF-B282-1E54-8440DD78484B}"/>
              </a:ext>
            </a:extLst>
          </p:cNvPr>
          <p:cNvSpPr txBox="1"/>
          <p:nvPr/>
        </p:nvSpPr>
        <p:spPr>
          <a:xfrm>
            <a:off x="1097280" y="2019300"/>
            <a:ext cx="10058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We plan to do the same for graphs as well, Graph Neural Networks(GNN) is a tool to achieve this.</a:t>
            </a:r>
          </a:p>
        </p:txBody>
      </p:sp>
      <p:pic>
        <p:nvPicPr>
          <p:cNvPr id="7" name="Picture 6">
            <a:extLst>
              <a:ext uri="{FF2B5EF4-FFF2-40B4-BE49-F238E27FC236}">
                <a16:creationId xmlns:a16="http://schemas.microsoft.com/office/drawing/2014/main" id="{63F9A8D2-CEE1-C39C-DAF6-60678E2D3F19}"/>
              </a:ext>
            </a:extLst>
          </p:cNvPr>
          <p:cNvPicPr>
            <a:picLocks noChangeAspect="1"/>
          </p:cNvPicPr>
          <p:nvPr/>
        </p:nvPicPr>
        <p:blipFill>
          <a:blip r:embed="rId2"/>
          <a:stretch>
            <a:fillRect/>
          </a:stretch>
        </p:blipFill>
        <p:spPr>
          <a:xfrm>
            <a:off x="424575" y="3429000"/>
            <a:ext cx="5532599" cy="2385267"/>
          </a:xfrm>
          <a:prstGeom prst="rect">
            <a:avLst/>
          </a:prstGeom>
        </p:spPr>
      </p:pic>
      <p:sp>
        <p:nvSpPr>
          <p:cNvPr id="8" name="TextBox 7">
            <a:extLst>
              <a:ext uri="{FF2B5EF4-FFF2-40B4-BE49-F238E27FC236}">
                <a16:creationId xmlns:a16="http://schemas.microsoft.com/office/drawing/2014/main" id="{E22663F0-0845-39EB-BCDB-2F8FD4A7915A}"/>
              </a:ext>
            </a:extLst>
          </p:cNvPr>
          <p:cNvSpPr txBox="1"/>
          <p:nvPr/>
        </p:nvSpPr>
        <p:spPr>
          <a:xfrm>
            <a:off x="228600" y="2983071"/>
            <a:ext cx="4686300" cy="646331"/>
          </a:xfrm>
          <a:prstGeom prst="rect">
            <a:avLst/>
          </a:prstGeom>
          <a:noFill/>
        </p:spPr>
        <p:txBody>
          <a:bodyPr wrap="square" rtlCol="0">
            <a:spAutoFit/>
          </a:bodyPr>
          <a:lstStyle/>
          <a:p>
            <a:r>
              <a:rPr lang="en-US" b="1" dirty="0">
                <a:highlight>
                  <a:srgbClr val="FFFF00"/>
                </a:highlight>
              </a:rPr>
              <a:t>We have a graph and we find a representation for nodes/edges/graph </a:t>
            </a:r>
          </a:p>
        </p:txBody>
      </p:sp>
      <p:sp>
        <p:nvSpPr>
          <p:cNvPr id="9" name="Arrow: Right 8">
            <a:extLst>
              <a:ext uri="{FF2B5EF4-FFF2-40B4-BE49-F238E27FC236}">
                <a16:creationId xmlns:a16="http://schemas.microsoft.com/office/drawing/2014/main" id="{CEFF74FC-6785-D319-C8BD-F2791E8D5953}"/>
              </a:ext>
            </a:extLst>
          </p:cNvPr>
          <p:cNvSpPr/>
          <p:nvPr/>
        </p:nvSpPr>
        <p:spPr>
          <a:xfrm>
            <a:off x="8162925" y="4352449"/>
            <a:ext cx="533400" cy="210026"/>
          </a:xfrm>
          <a:prstGeom prst="rightArrow">
            <a:avLst>
              <a:gd name="adj1" fmla="val 4185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42DA9FA-FF30-F722-B9B7-5DAE3F0D0B49}"/>
              </a:ext>
            </a:extLst>
          </p:cNvPr>
          <p:cNvSpPr txBox="1"/>
          <p:nvPr/>
        </p:nvSpPr>
        <p:spPr>
          <a:xfrm>
            <a:off x="12262" y="5975850"/>
            <a:ext cx="6357224" cy="415498"/>
          </a:xfrm>
          <a:prstGeom prst="rect">
            <a:avLst/>
          </a:prstGeom>
          <a:noFill/>
        </p:spPr>
        <p:txBody>
          <a:bodyPr wrap="square" rtlCol="0">
            <a:spAutoFit/>
          </a:bodyPr>
          <a:lstStyle/>
          <a:p>
            <a:r>
              <a:rPr lang="en-US" sz="1050" b="1" dirty="0"/>
              <a:t>Image source : https://snap-stanford.github.io/cs224w-notes/machine-learning-with-networks/node-representation-learning</a:t>
            </a:r>
          </a:p>
        </p:txBody>
      </p:sp>
      <p:pic>
        <p:nvPicPr>
          <p:cNvPr id="12" name="Picture 4" descr="Deep feed-forward neural network with two hidden layers (blue balls).... |  Download Scientific Diagram">
            <a:extLst>
              <a:ext uri="{FF2B5EF4-FFF2-40B4-BE49-F238E27FC236}">
                <a16:creationId xmlns:a16="http://schemas.microsoft.com/office/drawing/2014/main" id="{45E0CB09-6287-AE4F-23D7-B15C6BB0B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9347" y="3668127"/>
            <a:ext cx="2774632" cy="1602483"/>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B47E2500-89CE-4AAA-0DAF-1CBABA255262}"/>
              </a:ext>
            </a:extLst>
          </p:cNvPr>
          <p:cNvSpPr/>
          <p:nvPr/>
        </p:nvSpPr>
        <p:spPr>
          <a:xfrm>
            <a:off x="5859780" y="4364355"/>
            <a:ext cx="533400" cy="210026"/>
          </a:xfrm>
          <a:prstGeom prst="rightArrow">
            <a:avLst>
              <a:gd name="adj1" fmla="val 4185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291BA24-B366-57F2-4280-DC67EC0809C9}"/>
                  </a:ext>
                </a:extLst>
              </p:cNvPr>
              <p:cNvSpPr txBox="1"/>
              <p:nvPr/>
            </p:nvSpPr>
            <p:spPr>
              <a:xfrm>
                <a:off x="6509560" y="4096530"/>
                <a:ext cx="1100978" cy="721864"/>
              </a:xfrm>
              <a:prstGeom prst="rect">
                <a:avLst/>
              </a:prstGeom>
              <a:noFill/>
            </p:spPr>
            <p:txBody>
              <a:bodyPr wrap="square" rtlCol="0">
                <a:sp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3200" b="1"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200" b="1" i="1">
                              <a:effectLst/>
                              <a:latin typeface="Cambria Math" panose="02040503050406030204" pitchFamily="18" charset="0"/>
                              <a:ea typeface="Calibri" panose="020F0502020204030204" pitchFamily="34" charset="0"/>
                              <a:cs typeface="Times New Roman" panose="02020603050405020304" pitchFamily="18" charset="0"/>
                            </a:rPr>
                            <m:t>𝒛</m:t>
                          </m:r>
                        </m:e>
                        <m:sub>
                          <m:r>
                            <a:rPr lang="en-US" sz="3200" b="1" i="1">
                              <a:effectLst/>
                              <a:latin typeface="Cambria Math" panose="02040503050406030204" pitchFamily="18" charset="0"/>
                              <a:ea typeface="Calibri" panose="020F0502020204030204" pitchFamily="34" charset="0"/>
                              <a:cs typeface="Times New Roman" panose="02020603050405020304" pitchFamily="18" charset="0"/>
                            </a:rPr>
                            <m:t>𝒖</m:t>
                          </m:r>
                        </m:sub>
                      </m:sSub>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1291BA24-B366-57F2-4280-DC67EC0809C9}"/>
                  </a:ext>
                </a:extLst>
              </p:cNvPr>
              <p:cNvSpPr txBox="1">
                <a:spLocks noRot="1" noChangeAspect="1" noMove="1" noResize="1" noEditPoints="1" noAdjustHandles="1" noChangeArrowheads="1" noChangeShapeType="1" noTextEdit="1"/>
              </p:cNvSpPr>
              <p:nvPr/>
            </p:nvSpPr>
            <p:spPr>
              <a:xfrm>
                <a:off x="6509560" y="4096530"/>
                <a:ext cx="1100978" cy="721864"/>
              </a:xfrm>
              <a:prstGeom prst="rect">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E6EE12B1-ACA6-3767-52BA-71ECC0E15326}"/>
              </a:ext>
            </a:extLst>
          </p:cNvPr>
          <p:cNvSpPr txBox="1"/>
          <p:nvPr/>
        </p:nvSpPr>
        <p:spPr>
          <a:xfrm>
            <a:off x="5710238" y="2982521"/>
            <a:ext cx="3300411" cy="646331"/>
          </a:xfrm>
          <a:prstGeom prst="rect">
            <a:avLst/>
          </a:prstGeom>
          <a:noFill/>
        </p:spPr>
        <p:txBody>
          <a:bodyPr wrap="square" rtlCol="0">
            <a:spAutoFit/>
          </a:bodyPr>
          <a:lstStyle/>
          <a:p>
            <a:r>
              <a:rPr lang="en-US" b="1" dirty="0">
                <a:solidFill>
                  <a:schemeClr val="bg1"/>
                </a:solidFill>
                <a:highlight>
                  <a:srgbClr val="008080"/>
                </a:highlight>
              </a:rPr>
              <a:t>Take the embedding, in this case a node embedding</a:t>
            </a:r>
          </a:p>
        </p:txBody>
      </p:sp>
      <p:sp>
        <p:nvSpPr>
          <p:cNvPr id="16" name="TextBox 15">
            <a:extLst>
              <a:ext uri="{FF2B5EF4-FFF2-40B4-BE49-F238E27FC236}">
                <a16:creationId xmlns:a16="http://schemas.microsoft.com/office/drawing/2014/main" id="{F0D56112-5153-0C63-F3EF-6E9D0E92466B}"/>
              </a:ext>
            </a:extLst>
          </p:cNvPr>
          <p:cNvSpPr txBox="1"/>
          <p:nvPr/>
        </p:nvSpPr>
        <p:spPr>
          <a:xfrm>
            <a:off x="9119347" y="3005207"/>
            <a:ext cx="3300411" cy="369332"/>
          </a:xfrm>
          <a:prstGeom prst="rect">
            <a:avLst/>
          </a:prstGeom>
          <a:noFill/>
        </p:spPr>
        <p:txBody>
          <a:bodyPr wrap="square" rtlCol="0">
            <a:spAutoFit/>
          </a:bodyPr>
          <a:lstStyle/>
          <a:p>
            <a:r>
              <a:rPr lang="en-US" b="1" dirty="0">
                <a:solidFill>
                  <a:schemeClr val="bg1"/>
                </a:solidFill>
                <a:highlight>
                  <a:srgbClr val="008000"/>
                </a:highlight>
              </a:rPr>
              <a:t>Perform down stream task</a:t>
            </a:r>
          </a:p>
        </p:txBody>
      </p:sp>
    </p:spTree>
    <p:extLst>
      <p:ext uri="{BB962C8B-B14F-4D97-AF65-F5344CB8AC3E}">
        <p14:creationId xmlns:p14="http://schemas.microsoft.com/office/powerpoint/2010/main" val="408630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3" grpId="0" animBg="1"/>
      <p:bldP spid="14" grpId="0"/>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F7C0F77-29B6-15F7-3F74-2EA200858A4A}"/>
              </a:ext>
            </a:extLst>
          </p:cNvPr>
          <p:cNvPicPr>
            <a:picLocks noChangeAspect="1"/>
          </p:cNvPicPr>
          <p:nvPr/>
        </p:nvPicPr>
        <p:blipFill>
          <a:blip r:embed="rId3"/>
          <a:stretch>
            <a:fillRect/>
          </a:stretch>
        </p:blipFill>
        <p:spPr>
          <a:xfrm>
            <a:off x="4500265" y="2758231"/>
            <a:ext cx="4391025" cy="3533775"/>
          </a:xfrm>
          <a:prstGeom prst="rect">
            <a:avLst/>
          </a:prstGeom>
        </p:spPr>
      </p:pic>
      <p:sp>
        <p:nvSpPr>
          <p:cNvPr id="36" name="TextBox 35">
            <a:extLst>
              <a:ext uri="{FF2B5EF4-FFF2-40B4-BE49-F238E27FC236}">
                <a16:creationId xmlns:a16="http://schemas.microsoft.com/office/drawing/2014/main" id="{B38A8E07-2BD8-11AE-6637-39860B9FAA1E}"/>
              </a:ext>
            </a:extLst>
          </p:cNvPr>
          <p:cNvSpPr txBox="1"/>
          <p:nvPr/>
        </p:nvSpPr>
        <p:spPr>
          <a:xfrm>
            <a:off x="8344015" y="3712066"/>
            <a:ext cx="569595" cy="646331"/>
          </a:xfrm>
          <a:prstGeom prst="rect">
            <a:avLst/>
          </a:prstGeom>
          <a:solidFill>
            <a:schemeClr val="accent5">
              <a:lumMod val="40000"/>
              <a:lumOff val="60000"/>
            </a:schemeClr>
          </a:solidFill>
        </p:spPr>
        <p:txBody>
          <a:bodyPr wrap="square" rtlCol="0">
            <a:spAutoFit/>
          </a:bodyPr>
          <a:lstStyle/>
          <a:p>
            <a:r>
              <a:rPr lang="en-US" dirty="0"/>
              <a:t>2</a:t>
            </a:r>
          </a:p>
          <a:p>
            <a:r>
              <a:rPr lang="en-US" dirty="0"/>
              <a:t>39</a:t>
            </a:r>
          </a:p>
        </p:txBody>
      </p:sp>
      <p:sp>
        <p:nvSpPr>
          <p:cNvPr id="19" name="Double Bracket 18">
            <a:extLst>
              <a:ext uri="{FF2B5EF4-FFF2-40B4-BE49-F238E27FC236}">
                <a16:creationId xmlns:a16="http://schemas.microsoft.com/office/drawing/2014/main" id="{173561F6-2E7A-F1E2-4E64-5A23838644FD}"/>
              </a:ext>
            </a:extLst>
          </p:cNvPr>
          <p:cNvSpPr/>
          <p:nvPr/>
        </p:nvSpPr>
        <p:spPr>
          <a:xfrm>
            <a:off x="8982075" y="2600949"/>
            <a:ext cx="2952750" cy="1019175"/>
          </a:xfrm>
          <a:prstGeom prst="bracketPair">
            <a:avLst/>
          </a:prstGeom>
          <a:solidFill>
            <a:srgbClr val="FF505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C5239224-6B8F-8F6D-8837-37033ED48C9A}"/>
              </a:ext>
            </a:extLst>
          </p:cNvPr>
          <p:cNvSpPr>
            <a:spLocks noGrp="1"/>
          </p:cNvSpPr>
          <p:nvPr>
            <p:ph type="title"/>
          </p:nvPr>
        </p:nvSpPr>
        <p:spPr/>
        <p:txBody>
          <a:bodyPr/>
          <a:lstStyle/>
          <a:p>
            <a:r>
              <a:rPr lang="en-US" dirty="0"/>
              <a:t>Graphs may have features as well</a:t>
            </a:r>
          </a:p>
        </p:txBody>
      </p:sp>
      <p:sp>
        <p:nvSpPr>
          <p:cNvPr id="4" name="TextBox 3">
            <a:extLst>
              <a:ext uri="{FF2B5EF4-FFF2-40B4-BE49-F238E27FC236}">
                <a16:creationId xmlns:a16="http://schemas.microsoft.com/office/drawing/2014/main" id="{01D11818-E249-4DE8-FF47-85D7F2EA5248}"/>
              </a:ext>
            </a:extLst>
          </p:cNvPr>
          <p:cNvSpPr txBox="1"/>
          <p:nvPr/>
        </p:nvSpPr>
        <p:spPr>
          <a:xfrm>
            <a:off x="1211816" y="1990722"/>
            <a:ext cx="10058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graphs we come across in real-life have features present in nodes/edges/graphs or in all combination (</a:t>
            </a:r>
            <a:r>
              <a:rPr lang="en-US" dirty="0" err="1"/>
              <a:t>ie</a:t>
            </a:r>
            <a:r>
              <a:rPr lang="en-US" dirty="0"/>
              <a:t> : present in nodes and edges or nodes and graph level etc..). </a:t>
            </a:r>
          </a:p>
        </p:txBody>
      </p:sp>
      <p:sp>
        <p:nvSpPr>
          <p:cNvPr id="12" name="TextBox 11">
            <a:extLst>
              <a:ext uri="{FF2B5EF4-FFF2-40B4-BE49-F238E27FC236}">
                <a16:creationId xmlns:a16="http://schemas.microsoft.com/office/drawing/2014/main" id="{D8D6E694-0C85-1D2A-F668-FE7F67E6C714}"/>
              </a:ext>
            </a:extLst>
          </p:cNvPr>
          <p:cNvSpPr txBox="1"/>
          <p:nvPr/>
        </p:nvSpPr>
        <p:spPr>
          <a:xfrm>
            <a:off x="8982075" y="2600949"/>
            <a:ext cx="3209925" cy="923330"/>
          </a:xfrm>
          <a:prstGeom prst="rect">
            <a:avLst/>
          </a:prstGeom>
          <a:noFill/>
        </p:spPr>
        <p:txBody>
          <a:bodyPr wrap="square" rtlCol="0">
            <a:spAutoFit/>
          </a:bodyPr>
          <a:lstStyle/>
          <a:p>
            <a:r>
              <a:rPr lang="en-US" b="1" dirty="0">
                <a:solidFill>
                  <a:srgbClr val="FFFF00"/>
                </a:solidFill>
              </a:rPr>
              <a:t>Atomic number</a:t>
            </a:r>
            <a:r>
              <a:rPr lang="en-US" dirty="0"/>
              <a:t>: </a:t>
            </a:r>
            <a:r>
              <a:rPr lang="en-US" b="1" dirty="0"/>
              <a:t>8</a:t>
            </a:r>
          </a:p>
          <a:p>
            <a:r>
              <a:rPr lang="en-US" b="1" dirty="0">
                <a:solidFill>
                  <a:srgbClr val="FFFF00"/>
                </a:solidFill>
              </a:rPr>
              <a:t>Atomic weight</a:t>
            </a:r>
            <a:r>
              <a:rPr lang="en-US" dirty="0"/>
              <a:t>: </a:t>
            </a:r>
            <a:r>
              <a:rPr lang="en-US" b="1" dirty="0"/>
              <a:t>15.99g.mol-1</a:t>
            </a:r>
          </a:p>
          <a:p>
            <a:r>
              <a:rPr lang="en-US" b="1" dirty="0">
                <a:solidFill>
                  <a:srgbClr val="FFFF00"/>
                </a:solidFill>
              </a:rPr>
              <a:t>Valency</a:t>
            </a:r>
            <a:r>
              <a:rPr lang="en-US" dirty="0"/>
              <a:t> : </a:t>
            </a:r>
            <a:r>
              <a:rPr lang="en-US" b="1" dirty="0"/>
              <a:t>2</a:t>
            </a:r>
          </a:p>
        </p:txBody>
      </p:sp>
      <p:sp>
        <p:nvSpPr>
          <p:cNvPr id="20" name="Double Bracket 19">
            <a:extLst>
              <a:ext uri="{FF2B5EF4-FFF2-40B4-BE49-F238E27FC236}">
                <a16:creationId xmlns:a16="http://schemas.microsoft.com/office/drawing/2014/main" id="{5F9C4D2A-41E2-2091-F987-B25E5D83AD95}"/>
              </a:ext>
            </a:extLst>
          </p:cNvPr>
          <p:cNvSpPr/>
          <p:nvPr/>
        </p:nvSpPr>
        <p:spPr>
          <a:xfrm>
            <a:off x="9564465" y="4130724"/>
            <a:ext cx="842962" cy="1019175"/>
          </a:xfrm>
          <a:prstGeom prst="bracketPair">
            <a:avLst/>
          </a:prstGeom>
          <a:solidFill>
            <a:srgbClr val="3399FF"/>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Double Bracket 20">
            <a:extLst>
              <a:ext uri="{FF2B5EF4-FFF2-40B4-BE49-F238E27FC236}">
                <a16:creationId xmlns:a16="http://schemas.microsoft.com/office/drawing/2014/main" id="{624459EA-3EA8-C12C-C9CB-A44690BBA7B0}"/>
              </a:ext>
            </a:extLst>
          </p:cNvPr>
          <p:cNvSpPr/>
          <p:nvPr/>
        </p:nvSpPr>
        <p:spPr>
          <a:xfrm>
            <a:off x="9218117" y="5312955"/>
            <a:ext cx="828675" cy="1019175"/>
          </a:xfrm>
          <a:prstGeom prst="bracketPair">
            <a:avLst/>
          </a:prstGeom>
          <a:solidFill>
            <a:srgbClr val="FF505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Double Bracket 21">
            <a:extLst>
              <a:ext uri="{FF2B5EF4-FFF2-40B4-BE49-F238E27FC236}">
                <a16:creationId xmlns:a16="http://schemas.microsoft.com/office/drawing/2014/main" id="{9FD4D701-EB2C-FFAA-8200-3D2269E7A81C}"/>
              </a:ext>
            </a:extLst>
          </p:cNvPr>
          <p:cNvSpPr/>
          <p:nvPr/>
        </p:nvSpPr>
        <p:spPr>
          <a:xfrm>
            <a:off x="3534073" y="4039222"/>
            <a:ext cx="747712" cy="1019175"/>
          </a:xfrm>
          <a:prstGeom prst="bracketPair">
            <a:avLst/>
          </a:prstGeom>
          <a:solidFill>
            <a:srgbClr val="FFC00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C7C526AD-F585-268B-C70A-F710E7E82654}"/>
              </a:ext>
            </a:extLst>
          </p:cNvPr>
          <p:cNvSpPr txBox="1"/>
          <p:nvPr/>
        </p:nvSpPr>
        <p:spPr>
          <a:xfrm>
            <a:off x="3508175" y="4069169"/>
            <a:ext cx="847725" cy="923330"/>
          </a:xfrm>
          <a:prstGeom prst="rect">
            <a:avLst/>
          </a:prstGeom>
          <a:noFill/>
        </p:spPr>
        <p:txBody>
          <a:bodyPr wrap="square" rtlCol="0">
            <a:spAutoFit/>
          </a:bodyPr>
          <a:lstStyle/>
          <a:p>
            <a:pPr algn="ctr"/>
            <a:r>
              <a:rPr lang="en-US" b="1" dirty="0"/>
              <a:t>1</a:t>
            </a:r>
          </a:p>
          <a:p>
            <a:pPr algn="ctr"/>
            <a:r>
              <a:rPr lang="en-US" b="1" dirty="0"/>
              <a:t>1.008</a:t>
            </a:r>
          </a:p>
          <a:p>
            <a:pPr algn="ctr"/>
            <a:r>
              <a:rPr lang="en-US" b="1" dirty="0"/>
              <a:t>1</a:t>
            </a:r>
          </a:p>
        </p:txBody>
      </p:sp>
      <p:sp>
        <p:nvSpPr>
          <p:cNvPr id="28" name="Double Bracket 27">
            <a:extLst>
              <a:ext uri="{FF2B5EF4-FFF2-40B4-BE49-F238E27FC236}">
                <a16:creationId xmlns:a16="http://schemas.microsoft.com/office/drawing/2014/main" id="{A9808D4F-49BD-7D98-5AB8-B9EB3B35C3E7}"/>
              </a:ext>
            </a:extLst>
          </p:cNvPr>
          <p:cNvSpPr/>
          <p:nvPr/>
        </p:nvSpPr>
        <p:spPr>
          <a:xfrm>
            <a:off x="5153622" y="5371712"/>
            <a:ext cx="747712" cy="1019175"/>
          </a:xfrm>
          <a:prstGeom prst="bracketPair">
            <a:avLst/>
          </a:prstGeom>
          <a:solidFill>
            <a:srgbClr val="FFC00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68A49447-C11D-5308-61E2-C28DA3AB83E3}"/>
              </a:ext>
            </a:extLst>
          </p:cNvPr>
          <p:cNvSpPr txBox="1"/>
          <p:nvPr/>
        </p:nvSpPr>
        <p:spPr>
          <a:xfrm>
            <a:off x="5127724" y="5401659"/>
            <a:ext cx="847725" cy="923330"/>
          </a:xfrm>
          <a:prstGeom prst="rect">
            <a:avLst/>
          </a:prstGeom>
          <a:noFill/>
        </p:spPr>
        <p:txBody>
          <a:bodyPr wrap="square" rtlCol="0">
            <a:spAutoFit/>
          </a:bodyPr>
          <a:lstStyle/>
          <a:p>
            <a:pPr algn="ctr"/>
            <a:r>
              <a:rPr lang="en-US" b="1" dirty="0"/>
              <a:t>1</a:t>
            </a:r>
          </a:p>
          <a:p>
            <a:pPr algn="ctr"/>
            <a:r>
              <a:rPr lang="en-US" b="1" dirty="0"/>
              <a:t>1.008</a:t>
            </a:r>
          </a:p>
          <a:p>
            <a:pPr algn="ctr"/>
            <a:r>
              <a:rPr lang="en-US" b="1" dirty="0"/>
              <a:t>1</a:t>
            </a:r>
          </a:p>
        </p:txBody>
      </p:sp>
      <p:sp>
        <p:nvSpPr>
          <p:cNvPr id="30" name="Double Bracket 29">
            <a:extLst>
              <a:ext uri="{FF2B5EF4-FFF2-40B4-BE49-F238E27FC236}">
                <a16:creationId xmlns:a16="http://schemas.microsoft.com/office/drawing/2014/main" id="{14DF5187-5079-101E-0149-99E8D1C7E819}"/>
              </a:ext>
            </a:extLst>
          </p:cNvPr>
          <p:cNvSpPr/>
          <p:nvPr/>
        </p:nvSpPr>
        <p:spPr>
          <a:xfrm>
            <a:off x="6937534" y="2593686"/>
            <a:ext cx="747712" cy="1019175"/>
          </a:xfrm>
          <a:prstGeom prst="bracketPair">
            <a:avLst/>
          </a:prstGeom>
          <a:solidFill>
            <a:srgbClr val="FFC00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D1371A9E-A014-17BF-4BBE-BF72C24E8DA2}"/>
              </a:ext>
            </a:extLst>
          </p:cNvPr>
          <p:cNvSpPr txBox="1"/>
          <p:nvPr/>
        </p:nvSpPr>
        <p:spPr>
          <a:xfrm>
            <a:off x="6911636" y="2623633"/>
            <a:ext cx="847725" cy="923330"/>
          </a:xfrm>
          <a:prstGeom prst="rect">
            <a:avLst/>
          </a:prstGeom>
          <a:noFill/>
        </p:spPr>
        <p:txBody>
          <a:bodyPr wrap="square" rtlCol="0">
            <a:spAutoFit/>
          </a:bodyPr>
          <a:lstStyle/>
          <a:p>
            <a:pPr algn="ctr"/>
            <a:r>
              <a:rPr lang="en-US" b="1" dirty="0"/>
              <a:t>1</a:t>
            </a:r>
          </a:p>
          <a:p>
            <a:pPr algn="ctr"/>
            <a:r>
              <a:rPr lang="en-US" b="1" dirty="0"/>
              <a:t>1.008</a:t>
            </a:r>
          </a:p>
          <a:p>
            <a:pPr algn="ctr"/>
            <a:r>
              <a:rPr lang="en-US" b="1" dirty="0"/>
              <a:t>1</a:t>
            </a:r>
          </a:p>
        </p:txBody>
      </p:sp>
      <p:sp>
        <p:nvSpPr>
          <p:cNvPr id="13" name="TextBox 12">
            <a:extLst>
              <a:ext uri="{FF2B5EF4-FFF2-40B4-BE49-F238E27FC236}">
                <a16:creationId xmlns:a16="http://schemas.microsoft.com/office/drawing/2014/main" id="{836AEFB3-0899-D8C8-8EAB-BDA00C7A0C53}"/>
              </a:ext>
            </a:extLst>
          </p:cNvPr>
          <p:cNvSpPr txBox="1"/>
          <p:nvPr/>
        </p:nvSpPr>
        <p:spPr>
          <a:xfrm>
            <a:off x="9218117" y="5380225"/>
            <a:ext cx="852487" cy="951905"/>
          </a:xfrm>
          <a:prstGeom prst="rect">
            <a:avLst/>
          </a:prstGeom>
          <a:noFill/>
        </p:spPr>
        <p:txBody>
          <a:bodyPr wrap="square" rtlCol="0">
            <a:spAutoFit/>
          </a:bodyPr>
          <a:lstStyle/>
          <a:p>
            <a:pPr algn="ctr"/>
            <a:r>
              <a:rPr lang="en-US" b="1" dirty="0"/>
              <a:t>8</a:t>
            </a:r>
          </a:p>
          <a:p>
            <a:pPr algn="ctr"/>
            <a:r>
              <a:rPr lang="en-US" b="1" dirty="0"/>
              <a:t>15.99</a:t>
            </a:r>
          </a:p>
          <a:p>
            <a:pPr algn="ctr"/>
            <a:r>
              <a:rPr lang="en-US" b="1" dirty="0"/>
              <a:t>2</a:t>
            </a:r>
          </a:p>
        </p:txBody>
      </p:sp>
      <p:sp>
        <p:nvSpPr>
          <p:cNvPr id="15" name="TextBox 14">
            <a:extLst>
              <a:ext uri="{FF2B5EF4-FFF2-40B4-BE49-F238E27FC236}">
                <a16:creationId xmlns:a16="http://schemas.microsoft.com/office/drawing/2014/main" id="{361C6A30-13C8-C25C-68D6-1637987A7D18}"/>
              </a:ext>
            </a:extLst>
          </p:cNvPr>
          <p:cNvSpPr txBox="1"/>
          <p:nvPr/>
        </p:nvSpPr>
        <p:spPr>
          <a:xfrm>
            <a:off x="9397777" y="4208054"/>
            <a:ext cx="1176337" cy="923330"/>
          </a:xfrm>
          <a:prstGeom prst="rect">
            <a:avLst/>
          </a:prstGeom>
          <a:noFill/>
        </p:spPr>
        <p:txBody>
          <a:bodyPr wrap="square" rtlCol="0">
            <a:spAutoFit/>
          </a:bodyPr>
          <a:lstStyle/>
          <a:p>
            <a:pPr algn="ctr"/>
            <a:r>
              <a:rPr lang="en-US" b="1" dirty="0"/>
              <a:t>6</a:t>
            </a:r>
          </a:p>
          <a:p>
            <a:pPr algn="ctr"/>
            <a:r>
              <a:rPr lang="en-US" b="1" dirty="0"/>
              <a:t>12.011</a:t>
            </a:r>
          </a:p>
          <a:p>
            <a:pPr algn="ctr"/>
            <a:r>
              <a:rPr lang="en-US" b="1" dirty="0"/>
              <a:t>4</a:t>
            </a:r>
          </a:p>
        </p:txBody>
      </p:sp>
      <p:sp>
        <p:nvSpPr>
          <p:cNvPr id="32" name="Double Bracket 31">
            <a:extLst>
              <a:ext uri="{FF2B5EF4-FFF2-40B4-BE49-F238E27FC236}">
                <a16:creationId xmlns:a16="http://schemas.microsoft.com/office/drawing/2014/main" id="{C6AB0CC3-2732-A29E-FAB9-944BD376E07E}"/>
              </a:ext>
            </a:extLst>
          </p:cNvPr>
          <p:cNvSpPr/>
          <p:nvPr/>
        </p:nvSpPr>
        <p:spPr>
          <a:xfrm>
            <a:off x="4163317" y="2725248"/>
            <a:ext cx="842962" cy="1019175"/>
          </a:xfrm>
          <a:prstGeom prst="bracketPair">
            <a:avLst/>
          </a:prstGeom>
          <a:solidFill>
            <a:srgbClr val="3399FF"/>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35712C01-333A-5471-93CA-2AFD4B29098A}"/>
              </a:ext>
            </a:extLst>
          </p:cNvPr>
          <p:cNvSpPr txBox="1"/>
          <p:nvPr/>
        </p:nvSpPr>
        <p:spPr>
          <a:xfrm>
            <a:off x="3996629" y="2802578"/>
            <a:ext cx="1176337" cy="923330"/>
          </a:xfrm>
          <a:prstGeom prst="rect">
            <a:avLst/>
          </a:prstGeom>
          <a:noFill/>
        </p:spPr>
        <p:txBody>
          <a:bodyPr wrap="square" rtlCol="0">
            <a:spAutoFit/>
          </a:bodyPr>
          <a:lstStyle/>
          <a:p>
            <a:pPr algn="ctr"/>
            <a:r>
              <a:rPr lang="en-US" b="1" dirty="0"/>
              <a:t>6</a:t>
            </a:r>
          </a:p>
          <a:p>
            <a:pPr algn="ctr"/>
            <a:r>
              <a:rPr lang="en-US" b="1" dirty="0"/>
              <a:t>12.011</a:t>
            </a:r>
          </a:p>
          <a:p>
            <a:pPr algn="ctr"/>
            <a:r>
              <a:rPr lang="en-US" b="1" dirty="0"/>
              <a:t>4</a:t>
            </a:r>
          </a:p>
        </p:txBody>
      </p:sp>
      <p:sp>
        <p:nvSpPr>
          <p:cNvPr id="35" name="Double Bracket 34">
            <a:extLst>
              <a:ext uri="{FF2B5EF4-FFF2-40B4-BE49-F238E27FC236}">
                <a16:creationId xmlns:a16="http://schemas.microsoft.com/office/drawing/2014/main" id="{CC8539CA-129B-8E37-46EB-038A58C53180}"/>
              </a:ext>
            </a:extLst>
          </p:cNvPr>
          <p:cNvSpPr/>
          <p:nvPr/>
        </p:nvSpPr>
        <p:spPr>
          <a:xfrm>
            <a:off x="8344015" y="3701919"/>
            <a:ext cx="569595" cy="646331"/>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913073FC-2FB1-92A5-49CA-9B72D1542A87}"/>
              </a:ext>
            </a:extLst>
          </p:cNvPr>
          <p:cNvSpPr txBox="1"/>
          <p:nvPr/>
        </p:nvSpPr>
        <p:spPr>
          <a:xfrm>
            <a:off x="6768763" y="4891145"/>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14</a:t>
            </a:r>
          </a:p>
        </p:txBody>
      </p:sp>
      <p:sp>
        <p:nvSpPr>
          <p:cNvPr id="38" name="Double Bracket 37">
            <a:extLst>
              <a:ext uri="{FF2B5EF4-FFF2-40B4-BE49-F238E27FC236}">
                <a16:creationId xmlns:a16="http://schemas.microsoft.com/office/drawing/2014/main" id="{088D4024-82DA-65B3-4DE8-F340048923C3}"/>
              </a:ext>
            </a:extLst>
          </p:cNvPr>
          <p:cNvSpPr/>
          <p:nvPr/>
        </p:nvSpPr>
        <p:spPr>
          <a:xfrm>
            <a:off x="6768763" y="4880998"/>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DBA68880-E444-7234-5BD8-4F86E122FAAF}"/>
              </a:ext>
            </a:extLst>
          </p:cNvPr>
          <p:cNvSpPr txBox="1"/>
          <p:nvPr/>
        </p:nvSpPr>
        <p:spPr>
          <a:xfrm>
            <a:off x="5816559" y="3557110"/>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14</a:t>
            </a:r>
          </a:p>
        </p:txBody>
      </p:sp>
      <p:sp>
        <p:nvSpPr>
          <p:cNvPr id="40" name="Double Bracket 39">
            <a:extLst>
              <a:ext uri="{FF2B5EF4-FFF2-40B4-BE49-F238E27FC236}">
                <a16:creationId xmlns:a16="http://schemas.microsoft.com/office/drawing/2014/main" id="{DFB0EA55-2294-3903-7512-4EE363D72457}"/>
              </a:ext>
            </a:extLst>
          </p:cNvPr>
          <p:cNvSpPr/>
          <p:nvPr/>
        </p:nvSpPr>
        <p:spPr>
          <a:xfrm>
            <a:off x="5816559" y="3546963"/>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B668AE6-FEAD-FD67-BEAC-F22A9AFC09EB}"/>
              </a:ext>
            </a:extLst>
          </p:cNvPr>
          <p:cNvSpPr txBox="1"/>
          <p:nvPr/>
        </p:nvSpPr>
        <p:spPr>
          <a:xfrm>
            <a:off x="5559383" y="4614294"/>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14</a:t>
            </a:r>
          </a:p>
        </p:txBody>
      </p:sp>
      <p:sp>
        <p:nvSpPr>
          <p:cNvPr id="42" name="Double Bracket 41">
            <a:extLst>
              <a:ext uri="{FF2B5EF4-FFF2-40B4-BE49-F238E27FC236}">
                <a16:creationId xmlns:a16="http://schemas.microsoft.com/office/drawing/2014/main" id="{A7417497-2EF3-2242-21F8-F2CDD28088BD}"/>
              </a:ext>
            </a:extLst>
          </p:cNvPr>
          <p:cNvSpPr/>
          <p:nvPr/>
        </p:nvSpPr>
        <p:spPr>
          <a:xfrm>
            <a:off x="5559383" y="4604147"/>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2FD8B41F-9235-A7A8-FE4C-4CB7782B1587}"/>
              </a:ext>
            </a:extLst>
          </p:cNvPr>
          <p:cNvSpPr txBox="1"/>
          <p:nvPr/>
        </p:nvSpPr>
        <p:spPr>
          <a:xfrm>
            <a:off x="6911636" y="3815190"/>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20</a:t>
            </a:r>
          </a:p>
        </p:txBody>
      </p:sp>
      <p:sp>
        <p:nvSpPr>
          <p:cNvPr id="44" name="Double Bracket 43">
            <a:extLst>
              <a:ext uri="{FF2B5EF4-FFF2-40B4-BE49-F238E27FC236}">
                <a16:creationId xmlns:a16="http://schemas.microsoft.com/office/drawing/2014/main" id="{CE642A8A-24B0-750A-7533-BD00918A062E}"/>
              </a:ext>
            </a:extLst>
          </p:cNvPr>
          <p:cNvSpPr/>
          <p:nvPr/>
        </p:nvSpPr>
        <p:spPr>
          <a:xfrm>
            <a:off x="6911636" y="3805043"/>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B7154668-1582-5B8A-7A8F-3656FF8F374E}"/>
              </a:ext>
            </a:extLst>
          </p:cNvPr>
          <p:cNvSpPr txBox="1"/>
          <p:nvPr/>
        </p:nvSpPr>
        <p:spPr>
          <a:xfrm>
            <a:off x="7499509" y="4989789"/>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39</a:t>
            </a:r>
          </a:p>
        </p:txBody>
      </p:sp>
      <p:sp>
        <p:nvSpPr>
          <p:cNvPr id="46" name="Double Bracket 45">
            <a:extLst>
              <a:ext uri="{FF2B5EF4-FFF2-40B4-BE49-F238E27FC236}">
                <a16:creationId xmlns:a16="http://schemas.microsoft.com/office/drawing/2014/main" id="{EA7E73FC-A49C-34B3-F227-B81A4571B062}"/>
              </a:ext>
            </a:extLst>
          </p:cNvPr>
          <p:cNvSpPr/>
          <p:nvPr/>
        </p:nvSpPr>
        <p:spPr>
          <a:xfrm>
            <a:off x="7499509" y="4979642"/>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4D149051-EE67-C347-B00E-3AF379968D07}"/>
              </a:ext>
            </a:extLst>
          </p:cNvPr>
          <p:cNvSpPr txBox="1"/>
          <p:nvPr/>
        </p:nvSpPr>
        <p:spPr>
          <a:xfrm>
            <a:off x="214787" y="2768617"/>
            <a:ext cx="2553412" cy="1477328"/>
          </a:xfrm>
          <a:prstGeom prst="rect">
            <a:avLst/>
          </a:prstGeom>
          <a:solidFill>
            <a:schemeClr val="accent1">
              <a:lumMod val="40000"/>
              <a:lumOff val="60000"/>
            </a:schemeClr>
          </a:solidFill>
        </p:spPr>
        <p:txBody>
          <a:bodyPr wrap="square" rtlCol="0">
            <a:spAutoFit/>
          </a:bodyPr>
          <a:lstStyle/>
          <a:p>
            <a:r>
              <a:rPr lang="en-US" b="1" dirty="0"/>
              <a:t>Graph Level Properties</a:t>
            </a:r>
          </a:p>
          <a:p>
            <a:r>
              <a:rPr lang="en-US" dirty="0"/>
              <a:t>Organic: Yes</a:t>
            </a:r>
          </a:p>
          <a:p>
            <a:r>
              <a:rPr lang="en-US" dirty="0"/>
              <a:t>Flammable: Yes</a:t>
            </a:r>
          </a:p>
          <a:p>
            <a:r>
              <a:rPr lang="en-US" dirty="0"/>
              <a:t>Corrosive: Yes</a:t>
            </a:r>
          </a:p>
          <a:p>
            <a:r>
              <a:rPr lang="en-US" dirty="0"/>
              <a:t>Molecular Weight: 60.05</a:t>
            </a:r>
          </a:p>
        </p:txBody>
      </p:sp>
      <p:sp>
        <p:nvSpPr>
          <p:cNvPr id="48" name="Arrow: Down 47">
            <a:extLst>
              <a:ext uri="{FF2B5EF4-FFF2-40B4-BE49-F238E27FC236}">
                <a16:creationId xmlns:a16="http://schemas.microsoft.com/office/drawing/2014/main" id="{0D03E7A9-5A29-2BC0-2746-83BCF6792553}"/>
              </a:ext>
            </a:extLst>
          </p:cNvPr>
          <p:cNvSpPr/>
          <p:nvPr/>
        </p:nvSpPr>
        <p:spPr>
          <a:xfrm>
            <a:off x="1089182" y="4335352"/>
            <a:ext cx="209550" cy="3923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ouble Bracket 48">
            <a:extLst>
              <a:ext uri="{FF2B5EF4-FFF2-40B4-BE49-F238E27FC236}">
                <a16:creationId xmlns:a16="http://schemas.microsoft.com/office/drawing/2014/main" id="{0DB7FE29-EED0-72C7-9B86-4425862FF1EB}"/>
              </a:ext>
            </a:extLst>
          </p:cNvPr>
          <p:cNvSpPr/>
          <p:nvPr/>
        </p:nvSpPr>
        <p:spPr>
          <a:xfrm>
            <a:off x="771761" y="4859268"/>
            <a:ext cx="679252" cy="1213451"/>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2B1CB029-600B-7B17-0C0A-217513F11DEA}"/>
              </a:ext>
            </a:extLst>
          </p:cNvPr>
          <p:cNvSpPr txBox="1"/>
          <p:nvPr/>
        </p:nvSpPr>
        <p:spPr>
          <a:xfrm>
            <a:off x="753308" y="4872390"/>
            <a:ext cx="792063" cy="1200329"/>
          </a:xfrm>
          <a:prstGeom prst="rect">
            <a:avLst/>
          </a:prstGeom>
          <a:noFill/>
        </p:spPr>
        <p:txBody>
          <a:bodyPr wrap="square" rtlCol="0">
            <a:spAutoFit/>
          </a:bodyPr>
          <a:lstStyle/>
          <a:p>
            <a:pPr algn="ctr"/>
            <a:r>
              <a:rPr lang="en-US" dirty="0"/>
              <a:t>1</a:t>
            </a:r>
          </a:p>
          <a:p>
            <a:pPr algn="ctr"/>
            <a:r>
              <a:rPr lang="en-US" dirty="0"/>
              <a:t>1</a:t>
            </a:r>
          </a:p>
          <a:p>
            <a:pPr algn="ctr"/>
            <a:r>
              <a:rPr lang="en-US" dirty="0"/>
              <a:t>1</a:t>
            </a:r>
          </a:p>
          <a:p>
            <a:pPr algn="ctr"/>
            <a:r>
              <a:rPr lang="en-US" dirty="0"/>
              <a:t>60.05</a:t>
            </a:r>
          </a:p>
        </p:txBody>
      </p:sp>
    </p:spTree>
    <p:extLst>
      <p:ext uri="{BB962C8B-B14F-4D97-AF65-F5344CB8AC3E}">
        <p14:creationId xmlns:p14="http://schemas.microsoft.com/office/powerpoint/2010/main" val="197125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9" grpId="0" animBg="1"/>
      <p:bldP spid="12" grpId="0"/>
      <p:bldP spid="20" grpId="0" animBg="1"/>
      <p:bldP spid="21" grpId="0" animBg="1"/>
      <p:bldP spid="22" grpId="0" animBg="1"/>
      <p:bldP spid="16" grpId="0"/>
      <p:bldP spid="28" grpId="0" animBg="1"/>
      <p:bldP spid="29" grpId="0"/>
      <p:bldP spid="30" grpId="0" animBg="1"/>
      <p:bldP spid="31" grpId="0"/>
      <p:bldP spid="13" grpId="0"/>
      <p:bldP spid="15" grpId="0"/>
      <p:bldP spid="32" grpId="0" animBg="1"/>
      <p:bldP spid="33" grpId="0"/>
      <p:bldP spid="35"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CB59-4702-614F-A1F1-DCB815E08B39}"/>
              </a:ext>
            </a:extLst>
          </p:cNvPr>
          <p:cNvSpPr>
            <a:spLocks noGrp="1"/>
          </p:cNvSpPr>
          <p:nvPr>
            <p:ph type="ctrTitle"/>
          </p:nvPr>
        </p:nvSpPr>
        <p:spPr/>
        <p:txBody>
          <a:bodyPr/>
          <a:lstStyle/>
          <a:p>
            <a:r>
              <a:rPr lang="en-US" dirty="0"/>
              <a:t>Graph Neural Networks</a:t>
            </a:r>
          </a:p>
        </p:txBody>
      </p:sp>
      <p:sp>
        <p:nvSpPr>
          <p:cNvPr id="3" name="Subtitle 2">
            <a:extLst>
              <a:ext uri="{FF2B5EF4-FFF2-40B4-BE49-F238E27FC236}">
                <a16:creationId xmlns:a16="http://schemas.microsoft.com/office/drawing/2014/main" id="{048730A2-A2C5-5947-F9A6-71F427818B98}"/>
              </a:ext>
            </a:extLst>
          </p:cNvPr>
          <p:cNvSpPr>
            <a:spLocks noGrp="1"/>
          </p:cNvSpPr>
          <p:nvPr>
            <p:ph type="subTitle" idx="1"/>
          </p:nvPr>
        </p:nvSpPr>
        <p:spPr/>
        <p:txBody>
          <a:bodyPr/>
          <a:lstStyle/>
          <a:p>
            <a:r>
              <a:rPr lang="en-US" dirty="0"/>
              <a:t>Part 2</a:t>
            </a:r>
          </a:p>
        </p:txBody>
      </p:sp>
    </p:spTree>
    <p:extLst>
      <p:ext uri="{BB962C8B-B14F-4D97-AF65-F5344CB8AC3E}">
        <p14:creationId xmlns:p14="http://schemas.microsoft.com/office/powerpoint/2010/main" val="2506591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CB59-4702-614F-A1F1-DCB815E08B39}"/>
              </a:ext>
            </a:extLst>
          </p:cNvPr>
          <p:cNvSpPr>
            <a:spLocks noGrp="1"/>
          </p:cNvSpPr>
          <p:nvPr>
            <p:ph type="ctrTitle"/>
          </p:nvPr>
        </p:nvSpPr>
        <p:spPr/>
        <p:txBody>
          <a:bodyPr/>
          <a:lstStyle/>
          <a:p>
            <a:r>
              <a:rPr lang="en-US" dirty="0"/>
              <a:t>Introduction</a:t>
            </a:r>
          </a:p>
        </p:txBody>
      </p:sp>
      <p:sp>
        <p:nvSpPr>
          <p:cNvPr id="3" name="Subtitle 2">
            <a:extLst>
              <a:ext uri="{FF2B5EF4-FFF2-40B4-BE49-F238E27FC236}">
                <a16:creationId xmlns:a16="http://schemas.microsoft.com/office/drawing/2014/main" id="{048730A2-A2C5-5947-F9A6-71F427818B98}"/>
              </a:ext>
            </a:extLst>
          </p:cNvPr>
          <p:cNvSpPr>
            <a:spLocks noGrp="1"/>
          </p:cNvSpPr>
          <p:nvPr>
            <p:ph type="subTitle" idx="1"/>
          </p:nvPr>
        </p:nvSpPr>
        <p:spPr/>
        <p:txBody>
          <a:bodyPr/>
          <a:lstStyle/>
          <a:p>
            <a:r>
              <a:rPr lang="en-US" dirty="0"/>
              <a:t>Graphs and Their Applications</a:t>
            </a:r>
          </a:p>
        </p:txBody>
      </p:sp>
    </p:spTree>
    <p:extLst>
      <p:ext uri="{BB962C8B-B14F-4D97-AF65-F5344CB8AC3E}">
        <p14:creationId xmlns:p14="http://schemas.microsoft.com/office/powerpoint/2010/main" val="695618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ECEF4-6008-53EF-40E6-3A240A42DB14}"/>
              </a:ext>
            </a:extLst>
          </p:cNvPr>
          <p:cNvSpPr>
            <a:spLocks noGrp="1"/>
          </p:cNvSpPr>
          <p:nvPr>
            <p:ph type="title"/>
          </p:nvPr>
        </p:nvSpPr>
        <p:spPr/>
        <p:txBody>
          <a:bodyPr/>
          <a:lstStyle/>
          <a:p>
            <a:r>
              <a:rPr lang="en-US" dirty="0"/>
              <a:t>Graph Neural Networks	</a:t>
            </a:r>
          </a:p>
        </p:txBody>
      </p:sp>
      <p:sp>
        <p:nvSpPr>
          <p:cNvPr id="5" name="TextBox 4">
            <a:extLst>
              <a:ext uri="{FF2B5EF4-FFF2-40B4-BE49-F238E27FC236}">
                <a16:creationId xmlns:a16="http://schemas.microsoft.com/office/drawing/2014/main" id="{3D423FB7-0910-8F13-01A4-05CEAF565DF1}"/>
              </a:ext>
            </a:extLst>
          </p:cNvPr>
          <p:cNvSpPr txBox="1"/>
          <p:nvPr/>
        </p:nvSpPr>
        <p:spPr>
          <a:xfrm>
            <a:off x="990599" y="1981199"/>
            <a:ext cx="10677525" cy="3416320"/>
          </a:xfrm>
          <a:prstGeom prst="rect">
            <a:avLst/>
          </a:prstGeom>
          <a:noFill/>
        </p:spPr>
        <p:txBody>
          <a:bodyPr wrap="square" rtlCol="0">
            <a:spAutoFit/>
          </a:bodyPr>
          <a:lstStyle/>
          <a:p>
            <a:pPr marL="285750" indent="-285750">
              <a:buFont typeface="Arial" panose="020B0604020202020204" pitchFamily="34" charset="0"/>
              <a:buChar char="•"/>
            </a:pPr>
            <a:r>
              <a:rPr lang="en-US" dirty="0"/>
              <a:t>Our method should utilize the bias of graph structures as well as the features present the graph to learn representations.</a:t>
            </a:r>
          </a:p>
          <a:p>
            <a:pPr marL="285750" indent="-285750">
              <a:buFont typeface="Arial" panose="020B0604020202020204" pitchFamily="34" charset="0"/>
              <a:buChar char="•"/>
            </a:pPr>
            <a:r>
              <a:rPr lang="en-US" dirty="0"/>
              <a:t>Majority of the GNN models present in the industry follow the 3 building blocks given below,</a:t>
            </a:r>
          </a:p>
          <a:p>
            <a:pPr marL="742950" lvl="1" indent="-285750">
              <a:buFont typeface="Arial" panose="020B0604020202020204" pitchFamily="34" charset="0"/>
              <a:buChar char="•"/>
            </a:pPr>
            <a:r>
              <a:rPr lang="en-US" b="1" dirty="0"/>
              <a:t>Message Passing</a:t>
            </a:r>
          </a:p>
          <a:p>
            <a:pPr marL="742950" lvl="1" indent="-285750">
              <a:buFont typeface="Arial" panose="020B0604020202020204" pitchFamily="34" charset="0"/>
              <a:buChar char="•"/>
            </a:pPr>
            <a:r>
              <a:rPr lang="en-US" b="1" dirty="0"/>
              <a:t>Aggregation</a:t>
            </a:r>
          </a:p>
          <a:p>
            <a:pPr marL="742950" lvl="1" indent="-285750">
              <a:buFont typeface="Arial" panose="020B0604020202020204" pitchFamily="34" charset="0"/>
              <a:buChar char="•"/>
            </a:pPr>
            <a:r>
              <a:rPr lang="en-US" b="1" dirty="0"/>
              <a:t>Update</a:t>
            </a:r>
          </a:p>
          <a:p>
            <a:pPr marL="285750" indent="-285750">
              <a:buFont typeface="Arial" panose="020B0604020202020204" pitchFamily="34" charset="0"/>
              <a:buChar char="•"/>
            </a:pPr>
            <a:r>
              <a:rPr lang="en-US" dirty="0"/>
              <a:t>Many variants of GNN have been introduced over time, they mainly differ in varying the approach towards one of the 3 mentioned above. Few examples of the variants are Graph Convolution Network (GCN), Graph Sage, Graph Attention Network etc..</a:t>
            </a:r>
          </a:p>
          <a:p>
            <a:pPr marL="285750" indent="-285750">
              <a:buFont typeface="Arial" panose="020B0604020202020204" pitchFamily="34" charset="0"/>
              <a:buChar char="•"/>
            </a:pPr>
            <a:r>
              <a:rPr lang="en-US" dirty="0"/>
              <a:t>We will address the above mentioned methodology one by one.</a:t>
            </a:r>
          </a:p>
          <a:p>
            <a:pPr marL="285750" indent="-285750">
              <a:buFont typeface="Arial" panose="020B0604020202020204" pitchFamily="34" charset="0"/>
              <a:buChar char="•"/>
            </a:pPr>
            <a:r>
              <a:rPr lang="en-US" dirty="0"/>
              <a:t>Here we will take undirected graph with node features only for simplicity. This same method can be extended to tackle edge features or graph level features.</a:t>
            </a:r>
          </a:p>
        </p:txBody>
      </p:sp>
    </p:spTree>
    <p:extLst>
      <p:ext uri="{BB962C8B-B14F-4D97-AF65-F5344CB8AC3E}">
        <p14:creationId xmlns:p14="http://schemas.microsoft.com/office/powerpoint/2010/main" val="915427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0E589-018E-69E5-17BF-7803A6E6FED0}"/>
              </a:ext>
            </a:extLst>
          </p:cNvPr>
          <p:cNvSpPr>
            <a:spLocks noGrp="1"/>
          </p:cNvSpPr>
          <p:nvPr>
            <p:ph type="title"/>
          </p:nvPr>
        </p:nvSpPr>
        <p:spPr/>
        <p:txBody>
          <a:bodyPr/>
          <a:lstStyle/>
          <a:p>
            <a:r>
              <a:rPr lang="en-US" dirty="0"/>
              <a:t>Message Passing</a:t>
            </a:r>
          </a:p>
        </p:txBody>
      </p:sp>
      <p:sp>
        <p:nvSpPr>
          <p:cNvPr id="3" name="TextBox 2">
            <a:extLst>
              <a:ext uri="{FF2B5EF4-FFF2-40B4-BE49-F238E27FC236}">
                <a16:creationId xmlns:a16="http://schemas.microsoft.com/office/drawing/2014/main" id="{B5324730-711B-A1DB-7D5E-832F0BAD6D12}"/>
              </a:ext>
            </a:extLst>
          </p:cNvPr>
          <p:cNvSpPr txBox="1"/>
          <p:nvPr/>
        </p:nvSpPr>
        <p:spPr>
          <a:xfrm>
            <a:off x="1097280" y="1917290"/>
            <a:ext cx="10150823"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Message Passing has been the key workforce of Graph Neural Networks, although there are work ongoing beyond Message Passing, it has proven to be effective.</a:t>
            </a:r>
          </a:p>
          <a:p>
            <a:pPr marL="285750" indent="-285750">
              <a:lnSpc>
                <a:spcPct val="150000"/>
              </a:lnSpc>
              <a:buFont typeface="Arial" panose="020B0604020202020204" pitchFamily="34" charset="0"/>
              <a:buChar char="•"/>
            </a:pPr>
            <a:r>
              <a:rPr lang="en-US" dirty="0"/>
              <a:t>In English there is a famous saying, </a:t>
            </a:r>
            <a:r>
              <a:rPr lang="en-US" b="1" i="1" dirty="0"/>
              <a:t>“A person is known by the company he keeps”</a:t>
            </a:r>
            <a:r>
              <a:rPr lang="en-US" dirty="0"/>
              <a:t>, message passing works similar to this. In a more technical term this called </a:t>
            </a:r>
            <a:r>
              <a:rPr lang="en-US" b="1" dirty="0"/>
              <a:t>Homophily, </a:t>
            </a:r>
            <a:r>
              <a:rPr lang="en-US" dirty="0"/>
              <a:t>which means the nodes connected to each other tend to have similar features and/or belong to similar classes.</a:t>
            </a:r>
          </a:p>
          <a:p>
            <a:pPr marL="285750" indent="-285750">
              <a:lnSpc>
                <a:spcPct val="150000"/>
              </a:lnSpc>
              <a:buFont typeface="Arial" panose="020B0604020202020204" pitchFamily="34" charset="0"/>
              <a:buChar char="•"/>
            </a:pPr>
            <a:r>
              <a:rPr lang="en-US" dirty="0"/>
              <a:t>For our example of node classification task, our Message Passing layer will take a source node, identify its </a:t>
            </a:r>
            <a:r>
              <a:rPr lang="en-US" dirty="0" err="1"/>
              <a:t>neighbours</a:t>
            </a:r>
            <a:r>
              <a:rPr lang="en-US" dirty="0"/>
              <a:t>, transform the </a:t>
            </a:r>
            <a:r>
              <a:rPr lang="en-US" dirty="0" err="1"/>
              <a:t>neighbours</a:t>
            </a:r>
            <a:r>
              <a:rPr lang="en-US" dirty="0"/>
              <a:t> features and finally pass it to the source node. This is process is parallelly done to all the nodes in the graph. Hence at the end of this step all the nodes are updated.</a:t>
            </a:r>
          </a:p>
          <a:p>
            <a:pPr marL="285750" indent="-285750">
              <a:lnSpc>
                <a:spcPct val="150000"/>
              </a:lnSpc>
              <a:buFont typeface="Arial" panose="020B0604020202020204" pitchFamily="34" charset="0"/>
              <a:buChar char="•"/>
            </a:pPr>
            <a:r>
              <a:rPr lang="en-US" dirty="0"/>
              <a:t>Now lets look at what is discussed using an example.</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045715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813B79-E5AD-C76E-D580-CDFCE6FC8D19}"/>
              </a:ext>
            </a:extLst>
          </p:cNvPr>
          <p:cNvSpPr txBox="1"/>
          <p:nvPr/>
        </p:nvSpPr>
        <p:spPr>
          <a:xfrm>
            <a:off x="226142" y="78658"/>
            <a:ext cx="3687097" cy="461665"/>
          </a:xfrm>
          <a:prstGeom prst="rect">
            <a:avLst/>
          </a:prstGeom>
          <a:noFill/>
        </p:spPr>
        <p:txBody>
          <a:bodyPr wrap="square" rtlCol="0">
            <a:spAutoFit/>
          </a:bodyPr>
          <a:lstStyle/>
          <a:p>
            <a:r>
              <a:rPr lang="en-US" sz="2400" dirty="0"/>
              <a:t>Message Passing Example</a:t>
            </a:r>
          </a:p>
        </p:txBody>
      </p:sp>
      <p:pic>
        <p:nvPicPr>
          <p:cNvPr id="4" name="Picture 3">
            <a:extLst>
              <a:ext uri="{FF2B5EF4-FFF2-40B4-BE49-F238E27FC236}">
                <a16:creationId xmlns:a16="http://schemas.microsoft.com/office/drawing/2014/main" id="{4FB1D57E-E245-306B-ECC8-ADC14453A656}"/>
              </a:ext>
            </a:extLst>
          </p:cNvPr>
          <p:cNvPicPr>
            <a:picLocks noChangeAspect="1"/>
          </p:cNvPicPr>
          <p:nvPr/>
        </p:nvPicPr>
        <p:blipFill>
          <a:blip r:embed="rId2"/>
          <a:stretch>
            <a:fillRect/>
          </a:stretch>
        </p:blipFill>
        <p:spPr>
          <a:xfrm>
            <a:off x="4089143" y="309490"/>
            <a:ext cx="2676525" cy="2486025"/>
          </a:xfrm>
          <a:prstGeom prst="rect">
            <a:avLst/>
          </a:prstGeom>
        </p:spPr>
      </p:pic>
      <p:sp>
        <p:nvSpPr>
          <p:cNvPr id="5" name="Rectangle: Rounded Corners 4">
            <a:extLst>
              <a:ext uri="{FF2B5EF4-FFF2-40B4-BE49-F238E27FC236}">
                <a16:creationId xmlns:a16="http://schemas.microsoft.com/office/drawing/2014/main" id="{158B34F6-F28B-0C2E-F4B9-18BBA6183494}"/>
              </a:ext>
            </a:extLst>
          </p:cNvPr>
          <p:cNvSpPr/>
          <p:nvPr/>
        </p:nvSpPr>
        <p:spPr>
          <a:xfrm>
            <a:off x="4704733" y="149594"/>
            <a:ext cx="1460091" cy="981116"/>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A73B60-01BA-8A7A-ABFF-69652B46A35B}"/>
                  </a:ext>
                </a:extLst>
              </p:cNvPr>
              <p:cNvSpPr txBox="1"/>
              <p:nvPr/>
            </p:nvSpPr>
            <p:spPr>
              <a:xfrm>
                <a:off x="5633883" y="14959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95A73B60-01BA-8A7A-ABFF-69652B46A35B}"/>
                  </a:ext>
                </a:extLst>
              </p:cNvPr>
              <p:cNvSpPr txBox="1">
                <a:spLocks noRot="1" noChangeAspect="1" noMove="1" noResize="1" noEditPoints="1" noAdjustHandles="1" noChangeArrowheads="1" noChangeShapeType="1" noTextEdit="1"/>
              </p:cNvSpPr>
              <p:nvPr/>
            </p:nvSpPr>
            <p:spPr>
              <a:xfrm>
                <a:off x="5633883" y="149594"/>
                <a:ext cx="530942" cy="400110"/>
              </a:xfrm>
              <a:prstGeom prst="rect">
                <a:avLst/>
              </a:prstGeom>
              <a:blipFill>
                <a:blip r:embed="rId3"/>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832EA6F-B3A1-948E-30A9-2B00490AF06F}"/>
                  </a:ext>
                </a:extLst>
              </p:cNvPr>
              <p:cNvSpPr txBox="1"/>
              <p:nvPr/>
            </p:nvSpPr>
            <p:spPr>
              <a:xfrm>
                <a:off x="3558201" y="135244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8" name="TextBox 7">
                <a:extLst>
                  <a:ext uri="{FF2B5EF4-FFF2-40B4-BE49-F238E27FC236}">
                    <a16:creationId xmlns:a16="http://schemas.microsoft.com/office/drawing/2014/main" id="{C832EA6F-B3A1-948E-30A9-2B00490AF06F}"/>
                  </a:ext>
                </a:extLst>
              </p:cNvPr>
              <p:cNvSpPr txBox="1">
                <a:spLocks noRot="1" noChangeAspect="1" noMove="1" noResize="1" noEditPoints="1" noAdjustHandles="1" noChangeArrowheads="1" noChangeShapeType="1" noTextEdit="1"/>
              </p:cNvSpPr>
              <p:nvPr/>
            </p:nvSpPr>
            <p:spPr>
              <a:xfrm>
                <a:off x="3558201" y="1352447"/>
                <a:ext cx="530942" cy="400110"/>
              </a:xfrm>
              <a:prstGeom prst="rect">
                <a:avLst/>
              </a:prstGeom>
              <a:blipFill>
                <a:blip r:embed="rId4"/>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E7EC13-DF8B-D839-FFE2-61FBC9A7998B}"/>
                  </a:ext>
                </a:extLst>
              </p:cNvPr>
              <p:cNvSpPr txBox="1"/>
              <p:nvPr/>
            </p:nvSpPr>
            <p:spPr>
              <a:xfrm>
                <a:off x="5368412" y="2686768"/>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𝟑</m:t>
                          </m:r>
                        </m:sub>
                      </m:sSub>
                    </m:oMath>
                  </m:oMathPara>
                </a14:m>
                <a:endParaRPr lang="en-US" sz="2000" b="1" i="1" dirty="0"/>
              </a:p>
            </p:txBody>
          </p:sp>
        </mc:Choice>
        <mc:Fallback xmlns="">
          <p:sp>
            <p:nvSpPr>
              <p:cNvPr id="9" name="TextBox 8">
                <a:extLst>
                  <a:ext uri="{FF2B5EF4-FFF2-40B4-BE49-F238E27FC236}">
                    <a16:creationId xmlns:a16="http://schemas.microsoft.com/office/drawing/2014/main" id="{57E7EC13-DF8B-D839-FFE2-61FBC9A7998B}"/>
                  </a:ext>
                </a:extLst>
              </p:cNvPr>
              <p:cNvSpPr txBox="1">
                <a:spLocks noRot="1" noChangeAspect="1" noMove="1" noResize="1" noEditPoints="1" noAdjustHandles="1" noChangeArrowheads="1" noChangeShapeType="1" noTextEdit="1"/>
              </p:cNvSpPr>
              <p:nvPr/>
            </p:nvSpPr>
            <p:spPr>
              <a:xfrm>
                <a:off x="5368412" y="2686768"/>
                <a:ext cx="530942" cy="400110"/>
              </a:xfrm>
              <a:prstGeom prst="rect">
                <a:avLst/>
              </a:prstGeom>
              <a:blipFill>
                <a:blip r:embed="rId5"/>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2D3EF99-398C-2CD8-D9A3-D9E6ABBD9703}"/>
                  </a:ext>
                </a:extLst>
              </p:cNvPr>
              <p:cNvSpPr txBox="1"/>
              <p:nvPr/>
            </p:nvSpPr>
            <p:spPr>
              <a:xfrm>
                <a:off x="6765668" y="1275839"/>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𝟒</m:t>
                          </m:r>
                        </m:sub>
                      </m:sSub>
                    </m:oMath>
                  </m:oMathPara>
                </a14:m>
                <a:endParaRPr lang="en-US" sz="2000" b="1" i="1" dirty="0"/>
              </a:p>
            </p:txBody>
          </p:sp>
        </mc:Choice>
        <mc:Fallback xmlns="">
          <p:sp>
            <p:nvSpPr>
              <p:cNvPr id="10" name="TextBox 9">
                <a:extLst>
                  <a:ext uri="{FF2B5EF4-FFF2-40B4-BE49-F238E27FC236}">
                    <a16:creationId xmlns:a16="http://schemas.microsoft.com/office/drawing/2014/main" id="{B2D3EF99-398C-2CD8-D9A3-D9E6ABBD9703}"/>
                  </a:ext>
                </a:extLst>
              </p:cNvPr>
              <p:cNvSpPr txBox="1">
                <a:spLocks noRot="1" noChangeAspect="1" noMove="1" noResize="1" noEditPoints="1" noAdjustHandles="1" noChangeArrowheads="1" noChangeShapeType="1" noTextEdit="1"/>
              </p:cNvSpPr>
              <p:nvPr/>
            </p:nvSpPr>
            <p:spPr>
              <a:xfrm>
                <a:off x="6765668" y="1275839"/>
                <a:ext cx="530942" cy="400110"/>
              </a:xfrm>
              <a:prstGeom prst="rect">
                <a:avLst/>
              </a:prstGeom>
              <a:blipFill>
                <a:blip r:embed="rId6"/>
                <a:stretch>
                  <a:fillRect b="-151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CF6672C-6131-D288-57A9-D0F0F85C03DA}"/>
              </a:ext>
            </a:extLst>
          </p:cNvPr>
          <p:cNvSpPr txBox="1"/>
          <p:nvPr/>
        </p:nvSpPr>
        <p:spPr>
          <a:xfrm>
            <a:off x="412955" y="3086878"/>
            <a:ext cx="1897626" cy="461665"/>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id="{5B88F433-8C99-C67D-0CFC-67760DE8F90B}"/>
              </a:ext>
            </a:extLst>
          </p:cNvPr>
          <p:cNvSpPr txBox="1"/>
          <p:nvPr/>
        </p:nvSpPr>
        <p:spPr>
          <a:xfrm>
            <a:off x="136575" y="3086878"/>
            <a:ext cx="8368328" cy="461665"/>
          </a:xfrm>
          <a:prstGeom prst="rect">
            <a:avLst/>
          </a:prstGeom>
          <a:noFill/>
        </p:spPr>
        <p:txBody>
          <a:bodyPr wrap="square" rtlCol="0">
            <a:spAutoFit/>
          </a:bodyPr>
          <a:lstStyle/>
          <a:p>
            <a:r>
              <a:rPr lang="en-US" sz="2400" dirty="0"/>
              <a:t>For example lets identify the  </a:t>
            </a:r>
            <a:r>
              <a:rPr lang="en-US" sz="2400" b="1" dirty="0"/>
              <a:t>1-hop </a:t>
            </a:r>
            <a:r>
              <a:rPr lang="en-US" sz="2400" b="1" dirty="0" err="1"/>
              <a:t>neighbours</a:t>
            </a:r>
            <a:r>
              <a:rPr lang="en-US" sz="2400" b="1" dirty="0"/>
              <a:t> </a:t>
            </a:r>
            <a:r>
              <a:rPr lang="en-US" sz="2400" dirty="0"/>
              <a:t>of</a:t>
            </a:r>
            <a:r>
              <a:rPr lang="en-US" sz="2400" b="1" dirty="0"/>
              <a:t> </a:t>
            </a:r>
            <a:r>
              <a:rPr lang="en-US" sz="2400" dirty="0"/>
              <a:t>the graph</a:t>
            </a:r>
          </a:p>
        </p:txBody>
      </p:sp>
      <p:pic>
        <p:nvPicPr>
          <p:cNvPr id="16" name="Picture 15">
            <a:extLst>
              <a:ext uri="{FF2B5EF4-FFF2-40B4-BE49-F238E27FC236}">
                <a16:creationId xmlns:a16="http://schemas.microsoft.com/office/drawing/2014/main" id="{44F055F5-D580-3A3A-9A47-89D346546847}"/>
              </a:ext>
            </a:extLst>
          </p:cNvPr>
          <p:cNvPicPr>
            <a:picLocks noChangeAspect="1"/>
          </p:cNvPicPr>
          <p:nvPr/>
        </p:nvPicPr>
        <p:blipFill>
          <a:blip r:embed="rId7"/>
          <a:stretch>
            <a:fillRect/>
          </a:stretch>
        </p:blipFill>
        <p:spPr>
          <a:xfrm>
            <a:off x="2394155" y="3679923"/>
            <a:ext cx="530943" cy="530943"/>
          </a:xfrm>
          <a:prstGeom prst="rect">
            <a:avLst/>
          </a:prstGeom>
        </p:spPr>
      </p:pic>
      <p:pic>
        <p:nvPicPr>
          <p:cNvPr id="20" name="Picture 19">
            <a:extLst>
              <a:ext uri="{FF2B5EF4-FFF2-40B4-BE49-F238E27FC236}">
                <a16:creationId xmlns:a16="http://schemas.microsoft.com/office/drawing/2014/main" id="{AFEC4D5B-AFCD-EB77-A861-675B1C3C9FBE}"/>
              </a:ext>
            </a:extLst>
          </p:cNvPr>
          <p:cNvPicPr>
            <a:picLocks noChangeAspect="1"/>
          </p:cNvPicPr>
          <p:nvPr/>
        </p:nvPicPr>
        <p:blipFill>
          <a:blip r:embed="rId8"/>
          <a:stretch>
            <a:fillRect/>
          </a:stretch>
        </p:blipFill>
        <p:spPr>
          <a:xfrm>
            <a:off x="1710812" y="4427742"/>
            <a:ext cx="1897627" cy="1762565"/>
          </a:xfrm>
          <a:prstGeom prst="rect">
            <a:avLst/>
          </a:prstGeom>
        </p:spPr>
      </p:pic>
      <p:pic>
        <p:nvPicPr>
          <p:cNvPr id="22" name="Picture 21">
            <a:extLst>
              <a:ext uri="{FF2B5EF4-FFF2-40B4-BE49-F238E27FC236}">
                <a16:creationId xmlns:a16="http://schemas.microsoft.com/office/drawing/2014/main" id="{97AED3EA-1391-1DA5-EA16-5525DBFA2340}"/>
              </a:ext>
            </a:extLst>
          </p:cNvPr>
          <p:cNvPicPr>
            <a:picLocks noChangeAspect="1"/>
          </p:cNvPicPr>
          <p:nvPr/>
        </p:nvPicPr>
        <p:blipFill>
          <a:blip r:embed="rId9"/>
          <a:stretch>
            <a:fillRect/>
          </a:stretch>
        </p:blipFill>
        <p:spPr>
          <a:xfrm>
            <a:off x="7555191" y="3695833"/>
            <a:ext cx="549022" cy="549022"/>
          </a:xfrm>
          <a:prstGeom prst="rect">
            <a:avLst/>
          </a:prstGeom>
        </p:spPr>
      </p:pic>
      <p:pic>
        <p:nvPicPr>
          <p:cNvPr id="24" name="Picture 23">
            <a:extLst>
              <a:ext uri="{FF2B5EF4-FFF2-40B4-BE49-F238E27FC236}">
                <a16:creationId xmlns:a16="http://schemas.microsoft.com/office/drawing/2014/main" id="{ECDFDC59-0FFD-B90A-B005-671B5C9915CE}"/>
              </a:ext>
            </a:extLst>
          </p:cNvPr>
          <p:cNvPicPr>
            <a:picLocks noChangeAspect="1"/>
          </p:cNvPicPr>
          <p:nvPr/>
        </p:nvPicPr>
        <p:blipFill>
          <a:blip r:embed="rId10"/>
          <a:stretch>
            <a:fillRect/>
          </a:stretch>
        </p:blipFill>
        <p:spPr>
          <a:xfrm>
            <a:off x="6139345" y="4427742"/>
            <a:ext cx="2007931" cy="1221908"/>
          </a:xfrm>
          <a:prstGeom prst="rect">
            <a:avLst/>
          </a:prstGeom>
        </p:spPr>
      </p:pic>
    </p:spTree>
    <p:extLst>
      <p:ext uri="{BB962C8B-B14F-4D97-AF65-F5344CB8AC3E}">
        <p14:creationId xmlns:p14="http://schemas.microsoft.com/office/powerpoint/2010/main" val="105063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0"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8C576821-FDBE-4AD0-E2E1-0D9416115F28}"/>
              </a:ext>
            </a:extLst>
          </p:cNvPr>
          <p:cNvSpPr/>
          <p:nvPr/>
        </p:nvSpPr>
        <p:spPr>
          <a:xfrm>
            <a:off x="4097752" y="3429000"/>
            <a:ext cx="2005781" cy="108532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430B5D7-B850-D53E-6FF5-0FABDB1F4ED7}"/>
              </a:ext>
            </a:extLst>
          </p:cNvPr>
          <p:cNvSpPr txBox="1"/>
          <p:nvPr/>
        </p:nvSpPr>
        <p:spPr>
          <a:xfrm>
            <a:off x="560439" y="334297"/>
            <a:ext cx="9527458" cy="461665"/>
          </a:xfrm>
          <a:prstGeom prst="rect">
            <a:avLst/>
          </a:prstGeom>
          <a:noFill/>
        </p:spPr>
        <p:txBody>
          <a:bodyPr wrap="square" rtlCol="0">
            <a:spAutoFit/>
          </a:bodyPr>
          <a:lstStyle/>
          <a:p>
            <a:r>
              <a:rPr lang="en-US" sz="2400" dirty="0"/>
              <a:t>Now lets take Node </a:t>
            </a:r>
            <a:r>
              <a:rPr lang="en-US" sz="2400" b="1" dirty="0">
                <a:solidFill>
                  <a:srgbClr val="FF0000"/>
                </a:solidFill>
              </a:rPr>
              <a:t>A </a:t>
            </a:r>
            <a:r>
              <a:rPr lang="en-US" sz="2400" dirty="0"/>
              <a:t>as the source node and perform message passing</a:t>
            </a:r>
            <a:endParaRPr lang="en-US" sz="2400" b="1" dirty="0"/>
          </a:p>
        </p:txBody>
      </p:sp>
      <p:pic>
        <p:nvPicPr>
          <p:cNvPr id="3" name="Picture 2">
            <a:extLst>
              <a:ext uri="{FF2B5EF4-FFF2-40B4-BE49-F238E27FC236}">
                <a16:creationId xmlns:a16="http://schemas.microsoft.com/office/drawing/2014/main" id="{4E019A37-82F7-8DC1-3963-9E857BA0AFDF}"/>
              </a:ext>
            </a:extLst>
          </p:cNvPr>
          <p:cNvPicPr>
            <a:picLocks noChangeAspect="1"/>
          </p:cNvPicPr>
          <p:nvPr/>
        </p:nvPicPr>
        <p:blipFill>
          <a:blip r:embed="rId2"/>
          <a:stretch>
            <a:fillRect/>
          </a:stretch>
        </p:blipFill>
        <p:spPr>
          <a:xfrm>
            <a:off x="5058696" y="995717"/>
            <a:ext cx="530943" cy="530943"/>
          </a:xfrm>
          <a:prstGeom prst="rect">
            <a:avLst/>
          </a:prstGeom>
        </p:spPr>
      </p:pic>
      <p:sp>
        <p:nvSpPr>
          <p:cNvPr id="4" name="Left Brace 3">
            <a:extLst>
              <a:ext uri="{FF2B5EF4-FFF2-40B4-BE49-F238E27FC236}">
                <a16:creationId xmlns:a16="http://schemas.microsoft.com/office/drawing/2014/main" id="{1B17207B-07AD-3B19-7A3B-B2BA6657401A}"/>
              </a:ext>
            </a:extLst>
          </p:cNvPr>
          <p:cNvSpPr/>
          <p:nvPr/>
        </p:nvSpPr>
        <p:spPr>
          <a:xfrm>
            <a:off x="3910935" y="172641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69E2DB02-25AA-D46E-6115-D8250FC50175}"/>
              </a:ext>
            </a:extLst>
          </p:cNvPr>
          <p:cNvSpPr/>
          <p:nvPr/>
        </p:nvSpPr>
        <p:spPr>
          <a:xfrm rot="10800000">
            <a:off x="6361470" y="172641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a:extLst>
              <a:ext uri="{FF2B5EF4-FFF2-40B4-BE49-F238E27FC236}">
                <a16:creationId xmlns:a16="http://schemas.microsoft.com/office/drawing/2014/main" id="{BB3663B2-0DB9-1295-5010-C1296218948C}"/>
              </a:ext>
            </a:extLst>
          </p:cNvPr>
          <p:cNvPicPr>
            <a:picLocks noChangeAspect="1"/>
          </p:cNvPicPr>
          <p:nvPr/>
        </p:nvPicPr>
        <p:blipFill>
          <a:blip r:embed="rId3"/>
          <a:stretch>
            <a:fillRect/>
          </a:stretch>
        </p:blipFill>
        <p:spPr>
          <a:xfrm>
            <a:off x="4156742" y="1810843"/>
            <a:ext cx="673357" cy="673357"/>
          </a:xfrm>
          <a:prstGeom prst="rect">
            <a:avLst/>
          </a:prstGeom>
        </p:spPr>
      </p:pic>
      <p:pic>
        <p:nvPicPr>
          <p:cNvPr id="10" name="Picture 9">
            <a:extLst>
              <a:ext uri="{FF2B5EF4-FFF2-40B4-BE49-F238E27FC236}">
                <a16:creationId xmlns:a16="http://schemas.microsoft.com/office/drawing/2014/main" id="{7C3D60B3-7B7B-3D7F-DF52-25762B237CCF}"/>
              </a:ext>
            </a:extLst>
          </p:cNvPr>
          <p:cNvPicPr>
            <a:picLocks noChangeAspect="1"/>
          </p:cNvPicPr>
          <p:nvPr/>
        </p:nvPicPr>
        <p:blipFill>
          <a:blip r:embed="rId4"/>
          <a:stretch>
            <a:fillRect/>
          </a:stretch>
        </p:blipFill>
        <p:spPr>
          <a:xfrm>
            <a:off x="4928573" y="1810843"/>
            <a:ext cx="661066" cy="661066"/>
          </a:xfrm>
          <a:prstGeom prst="rect">
            <a:avLst/>
          </a:prstGeom>
        </p:spPr>
      </p:pic>
      <p:pic>
        <p:nvPicPr>
          <p:cNvPr id="12" name="Picture 11">
            <a:extLst>
              <a:ext uri="{FF2B5EF4-FFF2-40B4-BE49-F238E27FC236}">
                <a16:creationId xmlns:a16="http://schemas.microsoft.com/office/drawing/2014/main" id="{81CB9348-FFB0-DCC1-DC42-D8544FDB7BC9}"/>
              </a:ext>
            </a:extLst>
          </p:cNvPr>
          <p:cNvPicPr>
            <a:picLocks noChangeAspect="1"/>
          </p:cNvPicPr>
          <p:nvPr/>
        </p:nvPicPr>
        <p:blipFill>
          <a:blip r:embed="rId5"/>
          <a:stretch>
            <a:fillRect/>
          </a:stretch>
        </p:blipFill>
        <p:spPr>
          <a:xfrm>
            <a:off x="5668448" y="1810842"/>
            <a:ext cx="661067" cy="661067"/>
          </a:xfrm>
          <a:prstGeom prst="rect">
            <a:avLst/>
          </a:prstGeom>
        </p:spPr>
      </p:pic>
      <p:sp>
        <p:nvSpPr>
          <p:cNvPr id="13" name="TextBox 12">
            <a:extLst>
              <a:ext uri="{FF2B5EF4-FFF2-40B4-BE49-F238E27FC236}">
                <a16:creationId xmlns:a16="http://schemas.microsoft.com/office/drawing/2014/main" id="{72347FCA-AEB1-DC47-781A-F3086C268115}"/>
              </a:ext>
            </a:extLst>
          </p:cNvPr>
          <p:cNvSpPr txBox="1"/>
          <p:nvPr/>
        </p:nvSpPr>
        <p:spPr>
          <a:xfrm>
            <a:off x="3345426" y="1018920"/>
            <a:ext cx="2524587" cy="400110"/>
          </a:xfrm>
          <a:prstGeom prst="rect">
            <a:avLst/>
          </a:prstGeom>
          <a:noFill/>
        </p:spPr>
        <p:txBody>
          <a:bodyPr wrap="square" rtlCol="0">
            <a:spAutoFit/>
          </a:bodyPr>
          <a:lstStyle/>
          <a:p>
            <a:r>
              <a:rPr lang="en-US" sz="2000" b="1" dirty="0"/>
              <a:t>Source node</a:t>
            </a:r>
          </a:p>
        </p:txBody>
      </p:sp>
      <p:sp>
        <p:nvSpPr>
          <p:cNvPr id="14" name="TextBox 13">
            <a:extLst>
              <a:ext uri="{FF2B5EF4-FFF2-40B4-BE49-F238E27FC236}">
                <a16:creationId xmlns:a16="http://schemas.microsoft.com/office/drawing/2014/main" id="{8F0299EA-1036-676C-94AC-67815470852C}"/>
              </a:ext>
            </a:extLst>
          </p:cNvPr>
          <p:cNvSpPr txBox="1"/>
          <p:nvPr/>
        </p:nvSpPr>
        <p:spPr>
          <a:xfrm>
            <a:off x="806245" y="1941320"/>
            <a:ext cx="3072735" cy="400110"/>
          </a:xfrm>
          <a:prstGeom prst="rect">
            <a:avLst/>
          </a:prstGeom>
          <a:noFill/>
        </p:spPr>
        <p:txBody>
          <a:bodyPr wrap="square" rtlCol="0">
            <a:spAutoFit/>
          </a:bodyPr>
          <a:lstStyle/>
          <a:p>
            <a:r>
              <a:rPr lang="en-US" sz="2000" dirty="0">
                <a:solidFill>
                  <a:schemeClr val="tx1">
                    <a:lumMod val="95000"/>
                    <a:lumOff val="5000"/>
                  </a:schemeClr>
                </a:solidFill>
              </a:rPr>
              <a:t>Node</a:t>
            </a:r>
            <a:r>
              <a:rPr lang="en-US" sz="2000" b="1" dirty="0">
                <a:solidFill>
                  <a:srgbClr val="FF5050"/>
                </a:solidFill>
              </a:rPr>
              <a:t> A’s </a:t>
            </a:r>
            <a:r>
              <a:rPr lang="en-US" sz="2000" dirty="0">
                <a:solidFill>
                  <a:schemeClr val="tx1">
                    <a:lumMod val="95000"/>
                    <a:lumOff val="5000"/>
                  </a:schemeClr>
                </a:solidFill>
              </a:rPr>
              <a:t>1-hop </a:t>
            </a:r>
            <a:r>
              <a:rPr lang="en-US" sz="2000" dirty="0" err="1">
                <a:solidFill>
                  <a:schemeClr val="tx1">
                    <a:lumMod val="95000"/>
                    <a:lumOff val="5000"/>
                  </a:schemeClr>
                </a:solidFill>
              </a:rPr>
              <a:t>neighbours</a:t>
            </a:r>
            <a:endParaRPr lang="en-US" sz="2000" b="1" dirty="0">
              <a:solidFill>
                <a:srgbClr val="FF5050"/>
              </a:solidFill>
            </a:endParaRPr>
          </a:p>
        </p:txBody>
      </p:sp>
      <p:sp>
        <p:nvSpPr>
          <p:cNvPr id="15" name="Left Brace 14">
            <a:extLst>
              <a:ext uri="{FF2B5EF4-FFF2-40B4-BE49-F238E27FC236}">
                <a16:creationId xmlns:a16="http://schemas.microsoft.com/office/drawing/2014/main" id="{330A0EB5-09CC-B06F-9622-E0DD436B02A2}"/>
              </a:ext>
            </a:extLst>
          </p:cNvPr>
          <p:cNvSpPr/>
          <p:nvPr/>
        </p:nvSpPr>
        <p:spPr>
          <a:xfrm>
            <a:off x="9097451" y="172641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390AF054-50A0-7728-2199-53C3F5DE075A}"/>
              </a:ext>
            </a:extLst>
          </p:cNvPr>
          <p:cNvSpPr/>
          <p:nvPr/>
        </p:nvSpPr>
        <p:spPr>
          <a:xfrm rot="10800000">
            <a:off x="11429995" y="172641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8DF3AF5-8089-B483-0147-E76EFCD9BE6A}"/>
              </a:ext>
            </a:extLst>
          </p:cNvPr>
          <p:cNvSpPr txBox="1"/>
          <p:nvPr/>
        </p:nvSpPr>
        <p:spPr>
          <a:xfrm>
            <a:off x="6884886" y="1941320"/>
            <a:ext cx="3072735" cy="400110"/>
          </a:xfrm>
          <a:prstGeom prst="rect">
            <a:avLst/>
          </a:prstGeom>
          <a:noFill/>
        </p:spPr>
        <p:txBody>
          <a:bodyPr wrap="square" rtlCol="0">
            <a:spAutoFit/>
          </a:bodyPr>
          <a:lstStyle/>
          <a:p>
            <a:r>
              <a:rPr lang="en-US" sz="2000" dirty="0">
                <a:solidFill>
                  <a:schemeClr val="tx1">
                    <a:lumMod val="95000"/>
                    <a:lumOff val="5000"/>
                  </a:schemeClr>
                </a:solidFill>
              </a:rPr>
              <a:t>Respective Features</a:t>
            </a:r>
            <a:endParaRPr lang="en-US" sz="2000" b="1" dirty="0">
              <a:solidFill>
                <a:srgbClr val="FF5050"/>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E736D0-D0E7-3561-79EC-9D1A12415FE5}"/>
                  </a:ext>
                </a:extLst>
              </p:cNvPr>
              <p:cNvSpPr txBox="1"/>
              <p:nvPr/>
            </p:nvSpPr>
            <p:spPr>
              <a:xfrm>
                <a:off x="9426679" y="193725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18" name="TextBox 17">
                <a:extLst>
                  <a:ext uri="{FF2B5EF4-FFF2-40B4-BE49-F238E27FC236}">
                    <a16:creationId xmlns:a16="http://schemas.microsoft.com/office/drawing/2014/main" id="{E7E736D0-D0E7-3561-79EC-9D1A12415FE5}"/>
                  </a:ext>
                </a:extLst>
              </p:cNvPr>
              <p:cNvSpPr txBox="1">
                <a:spLocks noRot="1" noChangeAspect="1" noMove="1" noResize="1" noEditPoints="1" noAdjustHandles="1" noChangeArrowheads="1" noChangeShapeType="1" noTextEdit="1"/>
              </p:cNvSpPr>
              <p:nvPr/>
            </p:nvSpPr>
            <p:spPr>
              <a:xfrm>
                <a:off x="9426679" y="1937257"/>
                <a:ext cx="530942" cy="400110"/>
              </a:xfrm>
              <a:prstGeom prst="rect">
                <a:avLst/>
              </a:prstGeom>
              <a:blipFill>
                <a:blip r:embed="rId6"/>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79AAAB1-8945-CA2B-31F2-EF3CE7330E5B}"/>
                  </a:ext>
                </a:extLst>
              </p:cNvPr>
              <p:cNvSpPr txBox="1"/>
              <p:nvPr/>
            </p:nvSpPr>
            <p:spPr>
              <a:xfrm>
                <a:off x="10097729" y="193725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𝟑</m:t>
                          </m:r>
                        </m:sub>
                      </m:sSub>
                    </m:oMath>
                  </m:oMathPara>
                </a14:m>
                <a:endParaRPr lang="en-US" sz="2000" b="1" i="1" dirty="0"/>
              </a:p>
            </p:txBody>
          </p:sp>
        </mc:Choice>
        <mc:Fallback xmlns="">
          <p:sp>
            <p:nvSpPr>
              <p:cNvPr id="19" name="TextBox 18">
                <a:extLst>
                  <a:ext uri="{FF2B5EF4-FFF2-40B4-BE49-F238E27FC236}">
                    <a16:creationId xmlns:a16="http://schemas.microsoft.com/office/drawing/2014/main" id="{979AAAB1-8945-CA2B-31F2-EF3CE7330E5B}"/>
                  </a:ext>
                </a:extLst>
              </p:cNvPr>
              <p:cNvSpPr txBox="1">
                <a:spLocks noRot="1" noChangeAspect="1" noMove="1" noResize="1" noEditPoints="1" noAdjustHandles="1" noChangeArrowheads="1" noChangeShapeType="1" noTextEdit="1"/>
              </p:cNvSpPr>
              <p:nvPr/>
            </p:nvSpPr>
            <p:spPr>
              <a:xfrm>
                <a:off x="10097729" y="1937257"/>
                <a:ext cx="530942" cy="400110"/>
              </a:xfrm>
              <a:prstGeom prst="rect">
                <a:avLst/>
              </a:prstGeom>
              <a:blipFill>
                <a:blip r:embed="rId7"/>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ABAA5C9-C048-6F68-348F-DE9C5A325599}"/>
                  </a:ext>
                </a:extLst>
              </p:cNvPr>
              <p:cNvSpPr txBox="1"/>
              <p:nvPr/>
            </p:nvSpPr>
            <p:spPr>
              <a:xfrm>
                <a:off x="10768779" y="192471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𝟒</m:t>
                          </m:r>
                        </m:sub>
                      </m:sSub>
                    </m:oMath>
                  </m:oMathPara>
                </a14:m>
                <a:endParaRPr lang="en-US" sz="2000" b="1" i="1" dirty="0"/>
              </a:p>
            </p:txBody>
          </p:sp>
        </mc:Choice>
        <mc:Fallback xmlns="">
          <p:sp>
            <p:nvSpPr>
              <p:cNvPr id="20" name="TextBox 19">
                <a:extLst>
                  <a:ext uri="{FF2B5EF4-FFF2-40B4-BE49-F238E27FC236}">
                    <a16:creationId xmlns:a16="http://schemas.microsoft.com/office/drawing/2014/main" id="{7ABAA5C9-C048-6F68-348F-DE9C5A325599}"/>
                  </a:ext>
                </a:extLst>
              </p:cNvPr>
              <p:cNvSpPr txBox="1">
                <a:spLocks noRot="1" noChangeAspect="1" noMove="1" noResize="1" noEditPoints="1" noAdjustHandles="1" noChangeArrowheads="1" noChangeShapeType="1" noTextEdit="1"/>
              </p:cNvSpPr>
              <p:nvPr/>
            </p:nvSpPr>
            <p:spPr>
              <a:xfrm>
                <a:off x="10768779" y="1924714"/>
                <a:ext cx="530942" cy="400110"/>
              </a:xfrm>
              <a:prstGeom prst="rect">
                <a:avLst/>
              </a:prstGeom>
              <a:blipFill>
                <a:blip r:embed="rId8"/>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B10D3E1-37EF-9245-5E80-A862C55B42C0}"/>
                  </a:ext>
                </a:extLst>
              </p:cNvPr>
              <p:cNvSpPr txBox="1"/>
              <p:nvPr/>
            </p:nvSpPr>
            <p:spPr>
              <a:xfrm>
                <a:off x="4645900" y="3688863"/>
                <a:ext cx="90948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𝑭</m:t>
                      </m:r>
                      <m:d>
                        <m:dPr>
                          <m:ctrlPr>
                            <a:rPr lang="en-US" sz="2400" b="1" i="1">
                              <a:solidFill>
                                <a:srgbClr val="836967"/>
                              </a:solidFill>
                              <a:latin typeface="Cambria Math" panose="02040503050406030204" pitchFamily="18" charset="0"/>
                            </a:rPr>
                          </m:ctrlPr>
                        </m:dPr>
                        <m:e>
                          <m:sSub>
                            <m:sSubPr>
                              <m:ctrlPr>
                                <a:rPr lang="en-US" sz="2400" b="1" i="1">
                                  <a:solidFill>
                                    <a:srgbClr val="836967"/>
                                  </a:solidFill>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𝒊</m:t>
                              </m:r>
                            </m:sub>
                          </m:sSub>
                        </m:e>
                      </m:d>
                    </m:oMath>
                  </m:oMathPara>
                </a14:m>
                <a:endParaRPr lang="en-US" sz="2400" b="1" dirty="0"/>
              </a:p>
            </p:txBody>
          </p:sp>
        </mc:Choice>
        <mc:Fallback xmlns="">
          <p:sp>
            <p:nvSpPr>
              <p:cNvPr id="22" name="TextBox 21">
                <a:extLst>
                  <a:ext uri="{FF2B5EF4-FFF2-40B4-BE49-F238E27FC236}">
                    <a16:creationId xmlns:a16="http://schemas.microsoft.com/office/drawing/2014/main" id="{3B10D3E1-37EF-9245-5E80-A862C55B42C0}"/>
                  </a:ext>
                </a:extLst>
              </p:cNvPr>
              <p:cNvSpPr txBox="1">
                <a:spLocks noRot="1" noChangeAspect="1" noMove="1" noResize="1" noEditPoints="1" noAdjustHandles="1" noChangeArrowheads="1" noChangeShapeType="1" noTextEdit="1"/>
              </p:cNvSpPr>
              <p:nvPr/>
            </p:nvSpPr>
            <p:spPr>
              <a:xfrm>
                <a:off x="4645900" y="3688863"/>
                <a:ext cx="909484" cy="461665"/>
              </a:xfrm>
              <a:prstGeom prst="rect">
                <a:avLst/>
              </a:prstGeom>
              <a:blipFill>
                <a:blip r:embed="rId9"/>
                <a:stretch>
                  <a:fillRect l="-1342" b="-2632"/>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5767644C-B6C1-1B8D-85D8-A55C2D410330}"/>
              </a:ext>
            </a:extLst>
          </p:cNvPr>
          <p:cNvSpPr/>
          <p:nvPr/>
        </p:nvSpPr>
        <p:spPr>
          <a:xfrm>
            <a:off x="656458" y="352134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E4F0DC60-91F2-3EA2-1888-C7869D5E8541}"/>
              </a:ext>
            </a:extLst>
          </p:cNvPr>
          <p:cNvSpPr/>
          <p:nvPr/>
        </p:nvSpPr>
        <p:spPr>
          <a:xfrm rot="10800000">
            <a:off x="2989002" y="352134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1AB6AA1-3739-4FFA-1740-A2AA826FF5AB}"/>
                  </a:ext>
                </a:extLst>
              </p:cNvPr>
              <p:cNvSpPr txBox="1"/>
              <p:nvPr/>
            </p:nvSpPr>
            <p:spPr>
              <a:xfrm>
                <a:off x="985686" y="373218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25" name="TextBox 24">
                <a:extLst>
                  <a:ext uri="{FF2B5EF4-FFF2-40B4-BE49-F238E27FC236}">
                    <a16:creationId xmlns:a16="http://schemas.microsoft.com/office/drawing/2014/main" id="{71AB6AA1-3739-4FFA-1740-A2AA826FF5AB}"/>
                  </a:ext>
                </a:extLst>
              </p:cNvPr>
              <p:cNvSpPr txBox="1">
                <a:spLocks noRot="1" noChangeAspect="1" noMove="1" noResize="1" noEditPoints="1" noAdjustHandles="1" noChangeArrowheads="1" noChangeShapeType="1" noTextEdit="1"/>
              </p:cNvSpPr>
              <p:nvPr/>
            </p:nvSpPr>
            <p:spPr>
              <a:xfrm>
                <a:off x="985686" y="3732184"/>
                <a:ext cx="530942" cy="400110"/>
              </a:xfrm>
              <a:prstGeom prst="rect">
                <a:avLst/>
              </a:prstGeom>
              <a:blipFill>
                <a:blip r:embed="rId10"/>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2A06F53-8181-C8D6-9452-8DD2A7B7CC4A}"/>
                  </a:ext>
                </a:extLst>
              </p:cNvPr>
              <p:cNvSpPr txBox="1"/>
              <p:nvPr/>
            </p:nvSpPr>
            <p:spPr>
              <a:xfrm>
                <a:off x="1656736" y="373218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𝟑</m:t>
                          </m:r>
                        </m:sub>
                      </m:sSub>
                    </m:oMath>
                  </m:oMathPara>
                </a14:m>
                <a:endParaRPr lang="en-US" sz="2000" b="1" i="1" dirty="0"/>
              </a:p>
            </p:txBody>
          </p:sp>
        </mc:Choice>
        <mc:Fallback xmlns="">
          <p:sp>
            <p:nvSpPr>
              <p:cNvPr id="26" name="TextBox 25">
                <a:extLst>
                  <a:ext uri="{FF2B5EF4-FFF2-40B4-BE49-F238E27FC236}">
                    <a16:creationId xmlns:a16="http://schemas.microsoft.com/office/drawing/2014/main" id="{D2A06F53-8181-C8D6-9452-8DD2A7B7CC4A}"/>
                  </a:ext>
                </a:extLst>
              </p:cNvPr>
              <p:cNvSpPr txBox="1">
                <a:spLocks noRot="1" noChangeAspect="1" noMove="1" noResize="1" noEditPoints="1" noAdjustHandles="1" noChangeArrowheads="1" noChangeShapeType="1" noTextEdit="1"/>
              </p:cNvSpPr>
              <p:nvPr/>
            </p:nvSpPr>
            <p:spPr>
              <a:xfrm>
                <a:off x="1656736" y="3732184"/>
                <a:ext cx="530942" cy="400110"/>
              </a:xfrm>
              <a:prstGeom prst="rect">
                <a:avLst/>
              </a:prstGeom>
              <a:blipFill>
                <a:blip r:embed="rId11"/>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8DE2203-B435-51E8-C341-8508B34076F9}"/>
                  </a:ext>
                </a:extLst>
              </p:cNvPr>
              <p:cNvSpPr txBox="1"/>
              <p:nvPr/>
            </p:nvSpPr>
            <p:spPr>
              <a:xfrm>
                <a:off x="2327786" y="3719641"/>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𝟒</m:t>
                          </m:r>
                        </m:sub>
                      </m:sSub>
                    </m:oMath>
                  </m:oMathPara>
                </a14:m>
                <a:endParaRPr lang="en-US" sz="2000" b="1" i="1" dirty="0"/>
              </a:p>
            </p:txBody>
          </p:sp>
        </mc:Choice>
        <mc:Fallback xmlns="">
          <p:sp>
            <p:nvSpPr>
              <p:cNvPr id="27" name="TextBox 26">
                <a:extLst>
                  <a:ext uri="{FF2B5EF4-FFF2-40B4-BE49-F238E27FC236}">
                    <a16:creationId xmlns:a16="http://schemas.microsoft.com/office/drawing/2014/main" id="{08DE2203-B435-51E8-C341-8508B34076F9}"/>
                  </a:ext>
                </a:extLst>
              </p:cNvPr>
              <p:cNvSpPr txBox="1">
                <a:spLocks noRot="1" noChangeAspect="1" noMove="1" noResize="1" noEditPoints="1" noAdjustHandles="1" noChangeArrowheads="1" noChangeShapeType="1" noTextEdit="1"/>
              </p:cNvSpPr>
              <p:nvPr/>
            </p:nvSpPr>
            <p:spPr>
              <a:xfrm>
                <a:off x="2327786" y="3719641"/>
                <a:ext cx="530942" cy="400110"/>
              </a:xfrm>
              <a:prstGeom prst="rect">
                <a:avLst/>
              </a:prstGeom>
              <a:blipFill>
                <a:blip r:embed="rId12"/>
                <a:stretch>
                  <a:fillRect b="-1515"/>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7590FDDE-759B-1FD6-68A2-03CEA7DD722B}"/>
              </a:ext>
            </a:extLst>
          </p:cNvPr>
          <p:cNvSpPr/>
          <p:nvPr/>
        </p:nvSpPr>
        <p:spPr>
          <a:xfrm>
            <a:off x="3421626" y="3824748"/>
            <a:ext cx="489309" cy="295003"/>
          </a:xfrm>
          <a:prstGeom prs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2402A739-E37C-F726-6F4F-E9ECEFAE4492}"/>
              </a:ext>
            </a:extLst>
          </p:cNvPr>
          <p:cNvSpPr/>
          <p:nvPr/>
        </p:nvSpPr>
        <p:spPr>
          <a:xfrm>
            <a:off x="6430296" y="3805736"/>
            <a:ext cx="489309" cy="295003"/>
          </a:xfrm>
          <a:prstGeom prs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B6B6C39-EFCF-0647-C26B-ED778EF4D6D7}"/>
              </a:ext>
            </a:extLst>
          </p:cNvPr>
          <p:cNvSpPr/>
          <p:nvPr/>
        </p:nvSpPr>
        <p:spPr>
          <a:xfrm>
            <a:off x="7285863" y="345868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A4970988-D4EE-8AAB-2C9E-A46E6F678460}"/>
              </a:ext>
            </a:extLst>
          </p:cNvPr>
          <p:cNvSpPr/>
          <p:nvPr/>
        </p:nvSpPr>
        <p:spPr>
          <a:xfrm rot="10800000">
            <a:off x="9618407" y="345868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BD24D57-0D4A-73EF-A8D7-423BEEF7B813}"/>
                  </a:ext>
                </a:extLst>
              </p:cNvPr>
              <p:cNvSpPr txBox="1"/>
              <p:nvPr/>
            </p:nvSpPr>
            <p:spPr>
              <a:xfrm>
                <a:off x="7615091" y="366952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𝟐</m:t>
                          </m:r>
                        </m:sub>
                      </m:sSub>
                    </m:oMath>
                  </m:oMathPara>
                </a14:m>
                <a:endParaRPr lang="en-US" sz="2000" b="1" i="1" dirty="0">
                  <a:solidFill>
                    <a:schemeClr val="tx1"/>
                  </a:solidFill>
                </a:endParaRPr>
              </a:p>
            </p:txBody>
          </p:sp>
        </mc:Choice>
        <mc:Fallback xmlns="">
          <p:sp>
            <p:nvSpPr>
              <p:cNvPr id="33" name="TextBox 32">
                <a:extLst>
                  <a:ext uri="{FF2B5EF4-FFF2-40B4-BE49-F238E27FC236}">
                    <a16:creationId xmlns:a16="http://schemas.microsoft.com/office/drawing/2014/main" id="{2BD24D57-0D4A-73EF-A8D7-423BEEF7B813}"/>
                  </a:ext>
                </a:extLst>
              </p:cNvPr>
              <p:cNvSpPr txBox="1">
                <a:spLocks noRot="1" noChangeAspect="1" noMove="1" noResize="1" noEditPoints="1" noAdjustHandles="1" noChangeArrowheads="1" noChangeShapeType="1" noTextEdit="1"/>
              </p:cNvSpPr>
              <p:nvPr/>
            </p:nvSpPr>
            <p:spPr>
              <a:xfrm>
                <a:off x="7615091" y="3669527"/>
                <a:ext cx="530942" cy="400110"/>
              </a:xfrm>
              <a:prstGeom prst="rect">
                <a:avLst/>
              </a:prstGeom>
              <a:blipFill>
                <a:blip r:embed="rId13"/>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6E8FA99-725E-A68B-0F06-588BA17C9D58}"/>
                  </a:ext>
                </a:extLst>
              </p:cNvPr>
              <p:cNvSpPr txBox="1"/>
              <p:nvPr/>
            </p:nvSpPr>
            <p:spPr>
              <a:xfrm>
                <a:off x="8286141" y="366952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𝟑</m:t>
                          </m:r>
                        </m:sub>
                      </m:sSub>
                    </m:oMath>
                  </m:oMathPara>
                </a14:m>
                <a:endParaRPr lang="en-US" sz="2000" b="1" i="1" dirty="0">
                  <a:solidFill>
                    <a:schemeClr val="tx1"/>
                  </a:solidFill>
                </a:endParaRPr>
              </a:p>
            </p:txBody>
          </p:sp>
        </mc:Choice>
        <mc:Fallback xmlns="">
          <p:sp>
            <p:nvSpPr>
              <p:cNvPr id="34" name="TextBox 33">
                <a:extLst>
                  <a:ext uri="{FF2B5EF4-FFF2-40B4-BE49-F238E27FC236}">
                    <a16:creationId xmlns:a16="http://schemas.microsoft.com/office/drawing/2014/main" id="{86E8FA99-725E-A68B-0F06-588BA17C9D58}"/>
                  </a:ext>
                </a:extLst>
              </p:cNvPr>
              <p:cNvSpPr txBox="1">
                <a:spLocks noRot="1" noChangeAspect="1" noMove="1" noResize="1" noEditPoints="1" noAdjustHandles="1" noChangeArrowheads="1" noChangeShapeType="1" noTextEdit="1"/>
              </p:cNvSpPr>
              <p:nvPr/>
            </p:nvSpPr>
            <p:spPr>
              <a:xfrm>
                <a:off x="8286141" y="3669527"/>
                <a:ext cx="530942" cy="400110"/>
              </a:xfrm>
              <a:prstGeom prst="rect">
                <a:avLst/>
              </a:prstGeom>
              <a:blipFill>
                <a:blip r:embed="rId1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BDA7A6B-353E-EBED-9C73-16BB962615E1}"/>
                  </a:ext>
                </a:extLst>
              </p:cNvPr>
              <p:cNvSpPr txBox="1"/>
              <p:nvPr/>
            </p:nvSpPr>
            <p:spPr>
              <a:xfrm>
                <a:off x="8957191" y="365698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𝟒</m:t>
                          </m:r>
                        </m:sub>
                      </m:sSub>
                    </m:oMath>
                  </m:oMathPara>
                </a14:m>
                <a:endParaRPr lang="en-US" sz="2000" b="1" i="1" dirty="0">
                  <a:solidFill>
                    <a:schemeClr val="tx1"/>
                  </a:solidFill>
                </a:endParaRPr>
              </a:p>
            </p:txBody>
          </p:sp>
        </mc:Choice>
        <mc:Fallback xmlns="">
          <p:sp>
            <p:nvSpPr>
              <p:cNvPr id="35" name="TextBox 34">
                <a:extLst>
                  <a:ext uri="{FF2B5EF4-FFF2-40B4-BE49-F238E27FC236}">
                    <a16:creationId xmlns:a16="http://schemas.microsoft.com/office/drawing/2014/main" id="{6BDA7A6B-353E-EBED-9C73-16BB962615E1}"/>
                  </a:ext>
                </a:extLst>
              </p:cNvPr>
              <p:cNvSpPr txBox="1">
                <a:spLocks noRot="1" noChangeAspect="1" noMove="1" noResize="1" noEditPoints="1" noAdjustHandles="1" noChangeArrowheads="1" noChangeShapeType="1" noTextEdit="1"/>
              </p:cNvSpPr>
              <p:nvPr/>
            </p:nvSpPr>
            <p:spPr>
              <a:xfrm>
                <a:off x="8957191" y="3656984"/>
                <a:ext cx="530942" cy="400110"/>
              </a:xfrm>
              <a:prstGeom prst="rect">
                <a:avLst/>
              </a:prstGeom>
              <a:blipFill>
                <a:blip r:embed="rId15"/>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087F32-5A0F-5319-B53A-95574B224319}"/>
                  </a:ext>
                </a:extLst>
              </p:cNvPr>
              <p:cNvSpPr txBox="1"/>
              <p:nvPr/>
            </p:nvSpPr>
            <p:spPr>
              <a:xfrm>
                <a:off x="125252" y="4765336"/>
                <a:ext cx="11792093" cy="707886"/>
              </a:xfrm>
              <a:prstGeom prst="rect">
                <a:avLst/>
              </a:prstGeom>
              <a:noFill/>
            </p:spPr>
            <p:txBody>
              <a:bodyPr wrap="square">
                <a:spAutoFit/>
              </a:bodyPr>
              <a:lstStyle/>
              <a:p>
                <a14:m>
                  <m:oMath xmlns:m="http://schemas.openxmlformats.org/officeDocument/2006/math">
                    <m:r>
                      <m:rPr>
                        <m:sty m:val="p"/>
                      </m:rPr>
                      <a:rPr lang="en-US" sz="2000" b="0" i="0" smtClean="0">
                        <a:latin typeface="Cambria Math" panose="02040503050406030204" pitchFamily="18" charset="0"/>
                      </a:rPr>
                      <m:t>Here</m:t>
                    </m:r>
                    <m:r>
                      <a:rPr lang="en-US" sz="2000" b="1" i="1" smtClean="0">
                        <a:latin typeface="Cambria Math" panose="02040503050406030204" pitchFamily="18" charset="0"/>
                      </a:rPr>
                      <m:t> </m:t>
                    </m:r>
                    <m:r>
                      <a:rPr lang="en-US" sz="2000" b="1" i="1" smtClean="0">
                        <a:latin typeface="Cambria Math" panose="02040503050406030204" pitchFamily="18" charset="0"/>
                      </a:rPr>
                      <m:t>𝑭</m:t>
                    </m:r>
                    <m:r>
                      <a:rPr lang="en-US" sz="2000" b="1" i="1" smtClean="0">
                        <a:latin typeface="Cambria Math" panose="02040503050406030204" pitchFamily="18" charset="0"/>
                      </a:rPr>
                      <m:t> </m:t>
                    </m:r>
                    <m:r>
                      <m:rPr>
                        <m:sty m:val="p"/>
                      </m:rPr>
                      <a:rPr lang="en-US" sz="2000" b="0" i="0" smtClean="0">
                        <a:latin typeface="Cambria Math" panose="02040503050406030204" pitchFamily="18" charset="0"/>
                      </a:rPr>
                      <m:t>can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be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MLP</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or</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RNN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or</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simple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affine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function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meaning</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simple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linear</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tranformation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will</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also</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work</m:t>
                    </m:r>
                  </m:oMath>
                </a14:m>
                <a:r>
                  <a:rPr lang="en-US" sz="2000" b="1" dirty="0"/>
                  <a:t>.</a:t>
                </a:r>
              </a:p>
              <a:p>
                <a:r>
                  <a:rPr lang="en-US" sz="2000" b="1" dirty="0"/>
                  <a:t>Hence,</a:t>
                </a:r>
              </a:p>
            </p:txBody>
          </p:sp>
        </mc:Choice>
        <mc:Fallback xmlns="">
          <p:sp>
            <p:nvSpPr>
              <p:cNvPr id="36" name="TextBox 35">
                <a:extLst>
                  <a:ext uri="{FF2B5EF4-FFF2-40B4-BE49-F238E27FC236}">
                    <a16:creationId xmlns:a16="http://schemas.microsoft.com/office/drawing/2014/main" id="{8B087F32-5A0F-5319-B53A-95574B224319}"/>
                  </a:ext>
                </a:extLst>
              </p:cNvPr>
              <p:cNvSpPr txBox="1">
                <a:spLocks noRot="1" noChangeAspect="1" noMove="1" noResize="1" noEditPoints="1" noAdjustHandles="1" noChangeArrowheads="1" noChangeShapeType="1" noTextEdit="1"/>
              </p:cNvSpPr>
              <p:nvPr/>
            </p:nvSpPr>
            <p:spPr>
              <a:xfrm>
                <a:off x="125252" y="4765336"/>
                <a:ext cx="11792093" cy="707886"/>
              </a:xfrm>
              <a:prstGeom prst="rect">
                <a:avLst/>
              </a:prstGeom>
              <a:blipFill>
                <a:blip r:embed="rId16"/>
                <a:stretch>
                  <a:fillRect l="-569" t="-6034"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8D7FF-61B3-2B21-3AA3-6167CCBAF056}"/>
                  </a:ext>
                </a:extLst>
              </p:cNvPr>
              <p:cNvSpPr txBox="1"/>
              <p:nvPr/>
            </p:nvSpPr>
            <p:spPr>
              <a:xfrm>
                <a:off x="1386655" y="4996295"/>
                <a:ext cx="7885164" cy="969881"/>
              </a:xfrm>
              <a:prstGeom prst="rect">
                <a:avLst/>
              </a:prstGeom>
              <a:noFill/>
            </p:spPr>
            <p:txBody>
              <a:bodyPr wrap="square">
                <a:spAutoFit/>
              </a:bodyPr>
              <a:lstStyle/>
              <a:p>
                <a:pPr marL="0" marR="0">
                  <a:lnSpc>
                    <a:spcPct val="107000"/>
                  </a:lnSpc>
                  <a:spcBef>
                    <a:spcPts val="0"/>
                  </a:spcBef>
                  <a:spcAft>
                    <a:spcPts val="800"/>
                  </a:spcAft>
                </a:pPr>
                <a:r>
                  <a:rPr lang="en-US" sz="2800" i="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 xmlns:m="http://schemas.openxmlformats.org/officeDocument/2006/math">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𝐹</m:t>
                    </m:r>
                    <m:d>
                      <m:dPr>
                        <m:ctrlPr>
                          <a:rPr lang="en-US" sz="2000" i="1">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i="1">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𝑖</m:t>
                            </m:r>
                          </m:sub>
                        </m:sSub>
                      </m:e>
                    </m:d>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𝑊</m:t>
                    </m:r>
                    <m:sSub>
                      <m:sSubPr>
                        <m:ctrlPr>
                          <a:rPr lang="en-US" sz="2000" i="1">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𝑏</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h𝑒𝑟𝑒</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𝑤𝑒</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𝑝𝑒𝑟𝑓𝑜𝑟𝑚</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𝑙𝑖𝑛𝑒𝑎𝑟</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𝑡𝑟𝑎𝑛𝑠𝑓𝑜𝑟𝑚𝑎𝑡𝑖𝑜𝑛</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𝑜𝑛</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000" i="1">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sz="20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39" name="TextBox 38">
                <a:extLst>
                  <a:ext uri="{FF2B5EF4-FFF2-40B4-BE49-F238E27FC236}">
                    <a16:creationId xmlns:a16="http://schemas.microsoft.com/office/drawing/2014/main" id="{B088D7FF-61B3-2B21-3AA3-6167CCBAF056}"/>
                  </a:ext>
                </a:extLst>
              </p:cNvPr>
              <p:cNvSpPr txBox="1">
                <a:spLocks noRot="1" noChangeAspect="1" noMove="1" noResize="1" noEditPoints="1" noAdjustHandles="1" noChangeArrowheads="1" noChangeShapeType="1" noTextEdit="1"/>
              </p:cNvSpPr>
              <p:nvPr/>
            </p:nvSpPr>
            <p:spPr>
              <a:xfrm>
                <a:off x="1386655" y="4996295"/>
                <a:ext cx="7885164" cy="969881"/>
              </a:xfrm>
              <a:prstGeom prst="rect">
                <a:avLst/>
              </a:prstGeom>
              <a:blipFill>
                <a:blip r:embed="rId17"/>
                <a:stretch>
                  <a:fillRect b="-10692"/>
                </a:stretch>
              </a:blipFill>
            </p:spPr>
            <p:txBody>
              <a:bodyPr/>
              <a:lstStyle/>
              <a:p>
                <a:r>
                  <a:rPr lang="en-US">
                    <a:noFill/>
                  </a:rPr>
                  <a:t> </a:t>
                </a:r>
              </a:p>
            </p:txBody>
          </p:sp>
        </mc:Fallback>
      </mc:AlternateContent>
    </p:spTree>
    <p:extLst>
      <p:ext uri="{BB962C8B-B14F-4D97-AF65-F5344CB8AC3E}">
        <p14:creationId xmlns:p14="http://schemas.microsoft.com/office/powerpoint/2010/main" val="213112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 grpId="0" animBg="1"/>
      <p:bldP spid="6" grpId="0" animBg="1"/>
      <p:bldP spid="13" grpId="0"/>
      <p:bldP spid="14" grpId="0"/>
      <p:bldP spid="15" grpId="0" animBg="1"/>
      <p:bldP spid="16" grpId="0" animBg="1"/>
      <p:bldP spid="17" grpId="0"/>
      <p:bldP spid="18" grpId="0"/>
      <p:bldP spid="19" grpId="0"/>
      <p:bldP spid="20" grpId="0"/>
      <p:bldP spid="22" grpId="0"/>
      <p:bldP spid="23" grpId="0" animBg="1"/>
      <p:bldP spid="24" grpId="0" animBg="1"/>
      <p:bldP spid="25" grpId="0"/>
      <p:bldP spid="26" grpId="0"/>
      <p:bldP spid="27" grpId="0"/>
      <p:bldP spid="28" grpId="0" animBg="1"/>
      <p:bldP spid="30" grpId="0" animBg="1"/>
      <p:bldP spid="31" grpId="0" animBg="1"/>
      <p:bldP spid="32" grpId="0" animBg="1"/>
      <p:bldP spid="33" grpId="0"/>
      <p:bldP spid="34" grpId="0"/>
      <p:bldP spid="35" grpId="0"/>
      <p:bldP spid="36" grpId="0"/>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14225B-5588-8E99-E001-0AE7A5F8236B}"/>
              </a:ext>
            </a:extLst>
          </p:cNvPr>
          <p:cNvPicPr>
            <a:picLocks noChangeAspect="1"/>
          </p:cNvPicPr>
          <p:nvPr/>
        </p:nvPicPr>
        <p:blipFill>
          <a:blip r:embed="rId2"/>
          <a:stretch>
            <a:fillRect/>
          </a:stretch>
        </p:blipFill>
        <p:spPr>
          <a:xfrm>
            <a:off x="5040491" y="1428336"/>
            <a:ext cx="661066" cy="661066"/>
          </a:xfrm>
          <a:prstGeom prst="rect">
            <a:avLst/>
          </a:prstGeom>
        </p:spPr>
      </p:pic>
      <p:pic>
        <p:nvPicPr>
          <p:cNvPr id="3" name="Picture 2">
            <a:extLst>
              <a:ext uri="{FF2B5EF4-FFF2-40B4-BE49-F238E27FC236}">
                <a16:creationId xmlns:a16="http://schemas.microsoft.com/office/drawing/2014/main" id="{211CD7AF-F883-6B6E-EE38-0BEB7EABEC7C}"/>
              </a:ext>
            </a:extLst>
          </p:cNvPr>
          <p:cNvPicPr>
            <a:picLocks noChangeAspect="1"/>
          </p:cNvPicPr>
          <p:nvPr/>
        </p:nvPicPr>
        <p:blipFill>
          <a:blip r:embed="rId3"/>
          <a:stretch>
            <a:fillRect/>
          </a:stretch>
        </p:blipFill>
        <p:spPr>
          <a:xfrm>
            <a:off x="3719107" y="2476486"/>
            <a:ext cx="661066" cy="661066"/>
          </a:xfrm>
          <a:prstGeom prst="rect">
            <a:avLst/>
          </a:prstGeom>
        </p:spPr>
      </p:pic>
      <p:pic>
        <p:nvPicPr>
          <p:cNvPr id="4" name="Picture 3">
            <a:extLst>
              <a:ext uri="{FF2B5EF4-FFF2-40B4-BE49-F238E27FC236}">
                <a16:creationId xmlns:a16="http://schemas.microsoft.com/office/drawing/2014/main" id="{F4DDB98E-9FE4-7676-3B07-B76707C19150}"/>
              </a:ext>
            </a:extLst>
          </p:cNvPr>
          <p:cNvPicPr>
            <a:picLocks noChangeAspect="1"/>
          </p:cNvPicPr>
          <p:nvPr/>
        </p:nvPicPr>
        <p:blipFill>
          <a:blip r:embed="rId4"/>
          <a:stretch>
            <a:fillRect/>
          </a:stretch>
        </p:blipFill>
        <p:spPr>
          <a:xfrm>
            <a:off x="4936433" y="2941538"/>
            <a:ext cx="661066" cy="661066"/>
          </a:xfrm>
          <a:prstGeom prst="rect">
            <a:avLst/>
          </a:prstGeom>
        </p:spPr>
      </p:pic>
      <p:pic>
        <p:nvPicPr>
          <p:cNvPr id="5" name="Picture 4">
            <a:extLst>
              <a:ext uri="{FF2B5EF4-FFF2-40B4-BE49-F238E27FC236}">
                <a16:creationId xmlns:a16="http://schemas.microsoft.com/office/drawing/2014/main" id="{65D724F7-29C9-233B-864D-CE261387B97B}"/>
              </a:ext>
            </a:extLst>
          </p:cNvPr>
          <p:cNvPicPr>
            <a:picLocks noChangeAspect="1"/>
          </p:cNvPicPr>
          <p:nvPr/>
        </p:nvPicPr>
        <p:blipFill>
          <a:blip r:embed="rId5"/>
          <a:stretch>
            <a:fillRect/>
          </a:stretch>
        </p:blipFill>
        <p:spPr>
          <a:xfrm>
            <a:off x="6418158" y="2538416"/>
            <a:ext cx="661067" cy="661067"/>
          </a:xfrm>
          <a:prstGeom prst="rect">
            <a:avLst/>
          </a:prstGeom>
        </p:spPr>
      </p:pic>
      <p:cxnSp>
        <p:nvCxnSpPr>
          <p:cNvPr id="7" name="Straight Arrow Connector 6">
            <a:extLst>
              <a:ext uri="{FF2B5EF4-FFF2-40B4-BE49-F238E27FC236}">
                <a16:creationId xmlns:a16="http://schemas.microsoft.com/office/drawing/2014/main" id="{C03E2CC9-3986-8B55-294C-DD5044A2E5F6}"/>
              </a:ext>
            </a:extLst>
          </p:cNvPr>
          <p:cNvCxnSpPr>
            <a:cxnSpLocks/>
          </p:cNvCxnSpPr>
          <p:nvPr/>
        </p:nvCxnSpPr>
        <p:spPr>
          <a:xfrm flipV="1">
            <a:off x="4380173" y="1993446"/>
            <a:ext cx="733666" cy="562942"/>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86547CB-CA7B-AF71-5F27-CE82E50F20A2}"/>
              </a:ext>
            </a:extLst>
          </p:cNvPr>
          <p:cNvCxnSpPr>
            <a:cxnSpLocks/>
            <a:stCxn id="4" idx="0"/>
          </p:cNvCxnSpPr>
          <p:nvPr/>
        </p:nvCxnSpPr>
        <p:spPr>
          <a:xfrm flipV="1">
            <a:off x="5266966" y="2089402"/>
            <a:ext cx="0" cy="852136"/>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1DDBE0C-C00E-AF22-CB6A-000587FCD4D6}"/>
              </a:ext>
            </a:extLst>
          </p:cNvPr>
          <p:cNvCxnSpPr>
            <a:cxnSpLocks/>
          </p:cNvCxnSpPr>
          <p:nvPr/>
        </p:nvCxnSpPr>
        <p:spPr>
          <a:xfrm flipH="1" flipV="1">
            <a:off x="5628956" y="2025416"/>
            <a:ext cx="863042" cy="513000"/>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A33D8F2-BFE4-18FD-D205-E45A2CFBFD51}"/>
                  </a:ext>
                </a:extLst>
              </p:cNvPr>
              <p:cNvSpPr txBox="1"/>
              <p:nvPr/>
            </p:nvSpPr>
            <p:spPr>
              <a:xfrm>
                <a:off x="4038139" y="1992830"/>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17" name="TextBox 16">
                <a:extLst>
                  <a:ext uri="{FF2B5EF4-FFF2-40B4-BE49-F238E27FC236}">
                    <a16:creationId xmlns:a16="http://schemas.microsoft.com/office/drawing/2014/main" id="{FA33D8F2-BFE4-18FD-D205-E45A2CFBFD51}"/>
                  </a:ext>
                </a:extLst>
              </p:cNvPr>
              <p:cNvSpPr txBox="1">
                <a:spLocks noRot="1" noChangeAspect="1" noMove="1" noResize="1" noEditPoints="1" noAdjustHandles="1" noChangeArrowheads="1" noChangeShapeType="1" noTextEdit="1"/>
              </p:cNvSpPr>
              <p:nvPr/>
            </p:nvSpPr>
            <p:spPr>
              <a:xfrm>
                <a:off x="4038139" y="1992830"/>
                <a:ext cx="530942" cy="400110"/>
              </a:xfrm>
              <a:prstGeom prst="rect">
                <a:avLst/>
              </a:prstGeom>
              <a:blipFill>
                <a:blip r:embed="rId6"/>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7B7F89-97DC-697E-7B33-26CAAF6A2A14}"/>
                  </a:ext>
                </a:extLst>
              </p:cNvPr>
              <p:cNvSpPr txBox="1"/>
              <p:nvPr/>
            </p:nvSpPr>
            <p:spPr>
              <a:xfrm>
                <a:off x="5316562" y="2356333"/>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𝟑</m:t>
                          </m:r>
                        </m:sub>
                      </m:sSub>
                    </m:oMath>
                  </m:oMathPara>
                </a14:m>
                <a:endParaRPr lang="en-US" sz="2000" b="1" i="1" dirty="0"/>
              </a:p>
            </p:txBody>
          </p:sp>
        </mc:Choice>
        <mc:Fallback xmlns="">
          <p:sp>
            <p:nvSpPr>
              <p:cNvPr id="18" name="TextBox 17">
                <a:extLst>
                  <a:ext uri="{FF2B5EF4-FFF2-40B4-BE49-F238E27FC236}">
                    <a16:creationId xmlns:a16="http://schemas.microsoft.com/office/drawing/2014/main" id="{967B7F89-97DC-697E-7B33-26CAAF6A2A14}"/>
                  </a:ext>
                </a:extLst>
              </p:cNvPr>
              <p:cNvSpPr txBox="1">
                <a:spLocks noRot="1" noChangeAspect="1" noMove="1" noResize="1" noEditPoints="1" noAdjustHandles="1" noChangeArrowheads="1" noChangeShapeType="1" noTextEdit="1"/>
              </p:cNvSpPr>
              <p:nvPr/>
            </p:nvSpPr>
            <p:spPr>
              <a:xfrm>
                <a:off x="5316562" y="2356333"/>
                <a:ext cx="530942" cy="400110"/>
              </a:xfrm>
              <a:prstGeom prst="rect">
                <a:avLst/>
              </a:prstGeom>
              <a:blipFill>
                <a:blip r:embed="rId7"/>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A13EC2A-A4AE-6160-49A7-4869A6F117A9}"/>
                  </a:ext>
                </a:extLst>
              </p:cNvPr>
              <p:cNvSpPr txBox="1"/>
              <p:nvPr/>
            </p:nvSpPr>
            <p:spPr>
              <a:xfrm>
                <a:off x="6057408" y="1866826"/>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𝟒</m:t>
                          </m:r>
                        </m:sub>
                      </m:sSub>
                    </m:oMath>
                  </m:oMathPara>
                </a14:m>
                <a:endParaRPr lang="en-US" sz="2000" b="1" i="1" dirty="0">
                  <a:solidFill>
                    <a:schemeClr val="tx1"/>
                  </a:solidFill>
                </a:endParaRPr>
              </a:p>
            </p:txBody>
          </p:sp>
        </mc:Choice>
        <mc:Fallback xmlns="">
          <p:sp>
            <p:nvSpPr>
              <p:cNvPr id="19" name="TextBox 18">
                <a:extLst>
                  <a:ext uri="{FF2B5EF4-FFF2-40B4-BE49-F238E27FC236}">
                    <a16:creationId xmlns:a16="http://schemas.microsoft.com/office/drawing/2014/main" id="{0A13EC2A-A4AE-6160-49A7-4869A6F117A9}"/>
                  </a:ext>
                </a:extLst>
              </p:cNvPr>
              <p:cNvSpPr txBox="1">
                <a:spLocks noRot="1" noChangeAspect="1" noMove="1" noResize="1" noEditPoints="1" noAdjustHandles="1" noChangeArrowheads="1" noChangeShapeType="1" noTextEdit="1"/>
              </p:cNvSpPr>
              <p:nvPr/>
            </p:nvSpPr>
            <p:spPr>
              <a:xfrm>
                <a:off x="6057408" y="1866826"/>
                <a:ext cx="530942" cy="400110"/>
              </a:xfrm>
              <a:prstGeom prst="rect">
                <a:avLst/>
              </a:prstGeom>
              <a:blipFill>
                <a:blip r:embed="rId8"/>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DF34CCB-3BCF-C1E4-A853-E275812F3888}"/>
                  </a:ext>
                </a:extLst>
              </p:cNvPr>
              <p:cNvSpPr txBox="1"/>
              <p:nvPr/>
            </p:nvSpPr>
            <p:spPr>
              <a:xfrm>
                <a:off x="511276" y="393290"/>
                <a:ext cx="8396749" cy="400110"/>
              </a:xfrm>
              <a:prstGeom prst="rect">
                <a:avLst/>
              </a:prstGeom>
              <a:noFill/>
            </p:spPr>
            <p:txBody>
              <a:bodyPr wrap="square" rtlCol="0">
                <a:spAutoFit/>
              </a:bodyPr>
              <a:lstStyle/>
              <a:p>
                <a:r>
                  <a:rPr lang="en-US" sz="2000" dirty="0"/>
                  <a:t>Finally the transformed </a:t>
                </a:r>
                <a:r>
                  <a:rPr lang="en-US" sz="2000" dirty="0" err="1"/>
                  <a:t>messges</a:t>
                </a:r>
                <a:r>
                  <a:rPr lang="en-US" sz="2000" dirty="0"/>
                  <a:t> </a:t>
                </a:r>
                <a:r>
                  <a:rPr lang="en-US" sz="2000" b="1" dirty="0"/>
                  <a:t>(</a:t>
                </a:r>
                <a14:m>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𝒊</m:t>
                        </m:r>
                      </m:sub>
                    </m:sSub>
                    <m:r>
                      <a:rPr lang="en-US" sz="2000" b="1" i="1" smtClean="0">
                        <a:latin typeface="Cambria Math" panose="02040503050406030204" pitchFamily="18" charset="0"/>
                      </a:rPr>
                      <m:t>) </m:t>
                    </m:r>
                  </m:oMath>
                </a14:m>
                <a:r>
                  <a:rPr lang="en-US" sz="2000" dirty="0"/>
                  <a:t>gets passed to the source node</a:t>
                </a:r>
              </a:p>
            </p:txBody>
          </p:sp>
        </mc:Choice>
        <mc:Fallback xmlns="">
          <p:sp>
            <p:nvSpPr>
              <p:cNvPr id="21" name="TextBox 20">
                <a:extLst>
                  <a:ext uri="{FF2B5EF4-FFF2-40B4-BE49-F238E27FC236}">
                    <a16:creationId xmlns:a16="http://schemas.microsoft.com/office/drawing/2014/main" id="{DDF34CCB-3BCF-C1E4-A853-E275812F3888}"/>
                  </a:ext>
                </a:extLst>
              </p:cNvPr>
              <p:cNvSpPr txBox="1">
                <a:spLocks noRot="1" noChangeAspect="1" noMove="1" noResize="1" noEditPoints="1" noAdjustHandles="1" noChangeArrowheads="1" noChangeShapeType="1" noTextEdit="1"/>
              </p:cNvSpPr>
              <p:nvPr/>
            </p:nvSpPr>
            <p:spPr>
              <a:xfrm>
                <a:off x="511276" y="393290"/>
                <a:ext cx="8396749" cy="400110"/>
              </a:xfrm>
              <a:prstGeom prst="rect">
                <a:avLst/>
              </a:prstGeom>
              <a:blipFill>
                <a:blip r:embed="rId9"/>
                <a:stretch>
                  <a:fillRect l="-799" t="-10769" b="-26154"/>
                </a:stretch>
              </a:blipFill>
            </p:spPr>
            <p:txBody>
              <a:bodyPr/>
              <a:lstStyle/>
              <a:p>
                <a:r>
                  <a:rPr lang="en-US">
                    <a:noFill/>
                  </a:rPr>
                  <a:t> </a:t>
                </a:r>
              </a:p>
            </p:txBody>
          </p:sp>
        </mc:Fallback>
      </mc:AlternateContent>
    </p:spTree>
    <p:extLst>
      <p:ext uri="{BB962C8B-B14F-4D97-AF65-F5344CB8AC3E}">
        <p14:creationId xmlns:p14="http://schemas.microsoft.com/office/powerpoint/2010/main" val="3462943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0E589-018E-69E5-17BF-7803A6E6FED0}"/>
              </a:ext>
            </a:extLst>
          </p:cNvPr>
          <p:cNvSpPr>
            <a:spLocks noGrp="1"/>
          </p:cNvSpPr>
          <p:nvPr>
            <p:ph type="title"/>
          </p:nvPr>
        </p:nvSpPr>
        <p:spPr/>
        <p:txBody>
          <a:bodyPr/>
          <a:lstStyle/>
          <a:p>
            <a:r>
              <a:rPr lang="en-US" dirty="0"/>
              <a:t>Aggregate</a:t>
            </a:r>
          </a:p>
        </p:txBody>
      </p:sp>
      <p:sp>
        <p:nvSpPr>
          <p:cNvPr id="3" name="TextBox 2">
            <a:extLst>
              <a:ext uri="{FF2B5EF4-FFF2-40B4-BE49-F238E27FC236}">
                <a16:creationId xmlns:a16="http://schemas.microsoft.com/office/drawing/2014/main" id="{B5324730-711B-A1DB-7D5E-832F0BAD6D12}"/>
              </a:ext>
            </a:extLst>
          </p:cNvPr>
          <p:cNvSpPr txBox="1"/>
          <p:nvPr/>
        </p:nvSpPr>
        <p:spPr>
          <a:xfrm>
            <a:off x="1097280" y="1917290"/>
            <a:ext cx="10150823" cy="21244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Now that the messages from the 1-hop </a:t>
            </a:r>
            <a:r>
              <a:rPr lang="en-US" dirty="0" err="1"/>
              <a:t>neighbour</a:t>
            </a:r>
            <a:r>
              <a:rPr lang="en-US" dirty="0"/>
              <a:t> nodes have been passed into the source node.</a:t>
            </a:r>
          </a:p>
          <a:p>
            <a:pPr marL="285750" indent="-285750">
              <a:lnSpc>
                <a:spcPct val="150000"/>
              </a:lnSpc>
              <a:buFont typeface="Arial" panose="020B0604020202020204" pitchFamily="34" charset="0"/>
              <a:buChar char="•"/>
            </a:pPr>
            <a:r>
              <a:rPr lang="en-US" dirty="0"/>
              <a:t>We have to now find a way to combine these messages together (AGGREGATE).</a:t>
            </a:r>
          </a:p>
          <a:p>
            <a:pPr marL="285750" indent="-285750">
              <a:lnSpc>
                <a:spcPct val="150000"/>
              </a:lnSpc>
              <a:buFont typeface="Arial" panose="020B0604020202020204" pitchFamily="34" charset="0"/>
              <a:buChar char="•"/>
            </a:pPr>
            <a:r>
              <a:rPr lang="en-US" dirty="0"/>
              <a:t>But here is the catch, our aggregate function should be “</a:t>
            </a:r>
            <a:r>
              <a:rPr lang="en-US" b="1" dirty="0">
                <a:solidFill>
                  <a:srgbClr val="FF0000"/>
                </a:solidFill>
              </a:rPr>
              <a:t>Permutation Invariant</a:t>
            </a:r>
            <a:r>
              <a:rPr lang="en-US" b="1" dirty="0"/>
              <a:t>”. </a:t>
            </a:r>
            <a:r>
              <a:rPr lang="en-US" dirty="0"/>
              <a:t>This a key bias we will introduce to the GNNs. The justification is, that the </a:t>
            </a:r>
            <a:r>
              <a:rPr lang="en-US" dirty="0" err="1"/>
              <a:t>nieghbour</a:t>
            </a:r>
            <a:r>
              <a:rPr lang="en-US" dirty="0"/>
              <a:t> nodes should be taken in any order and shouldn’t effect the AGGREGATION.</a:t>
            </a:r>
          </a:p>
        </p:txBody>
      </p:sp>
    </p:spTree>
    <p:extLst>
      <p:ext uri="{BB962C8B-B14F-4D97-AF65-F5344CB8AC3E}">
        <p14:creationId xmlns:p14="http://schemas.microsoft.com/office/powerpoint/2010/main" val="4151223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eft Brace 1">
            <a:extLst>
              <a:ext uri="{FF2B5EF4-FFF2-40B4-BE49-F238E27FC236}">
                <a16:creationId xmlns:a16="http://schemas.microsoft.com/office/drawing/2014/main" id="{DA1C7F3A-84F4-CA62-C6E4-AE1F4103030E}"/>
              </a:ext>
            </a:extLst>
          </p:cNvPr>
          <p:cNvSpPr/>
          <p:nvPr/>
        </p:nvSpPr>
        <p:spPr>
          <a:xfrm>
            <a:off x="735117" y="1372454"/>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Left Brace 2">
            <a:extLst>
              <a:ext uri="{FF2B5EF4-FFF2-40B4-BE49-F238E27FC236}">
                <a16:creationId xmlns:a16="http://schemas.microsoft.com/office/drawing/2014/main" id="{A72CBEF4-96F6-A6F8-CF6A-6EB0D71AC425}"/>
              </a:ext>
            </a:extLst>
          </p:cNvPr>
          <p:cNvSpPr/>
          <p:nvPr/>
        </p:nvSpPr>
        <p:spPr>
          <a:xfrm rot="10800000">
            <a:off x="3185652" y="1372454"/>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EF4299FA-8A9A-8041-C0FC-4C84164F34A5}"/>
              </a:ext>
            </a:extLst>
          </p:cNvPr>
          <p:cNvPicPr>
            <a:picLocks noChangeAspect="1"/>
          </p:cNvPicPr>
          <p:nvPr/>
        </p:nvPicPr>
        <p:blipFill>
          <a:blip r:embed="rId2"/>
          <a:stretch>
            <a:fillRect/>
          </a:stretch>
        </p:blipFill>
        <p:spPr>
          <a:xfrm>
            <a:off x="980924" y="1456882"/>
            <a:ext cx="673357" cy="673357"/>
          </a:xfrm>
          <a:prstGeom prst="rect">
            <a:avLst/>
          </a:prstGeom>
        </p:spPr>
      </p:pic>
      <p:pic>
        <p:nvPicPr>
          <p:cNvPr id="5" name="Picture 4">
            <a:extLst>
              <a:ext uri="{FF2B5EF4-FFF2-40B4-BE49-F238E27FC236}">
                <a16:creationId xmlns:a16="http://schemas.microsoft.com/office/drawing/2014/main" id="{F6E7E856-F52D-13AE-1B88-35B00E097732}"/>
              </a:ext>
            </a:extLst>
          </p:cNvPr>
          <p:cNvPicPr>
            <a:picLocks noChangeAspect="1"/>
          </p:cNvPicPr>
          <p:nvPr/>
        </p:nvPicPr>
        <p:blipFill>
          <a:blip r:embed="rId3"/>
          <a:stretch>
            <a:fillRect/>
          </a:stretch>
        </p:blipFill>
        <p:spPr>
          <a:xfrm>
            <a:off x="1752755" y="1456882"/>
            <a:ext cx="661066" cy="661066"/>
          </a:xfrm>
          <a:prstGeom prst="rect">
            <a:avLst/>
          </a:prstGeom>
        </p:spPr>
      </p:pic>
      <p:pic>
        <p:nvPicPr>
          <p:cNvPr id="6" name="Picture 5">
            <a:extLst>
              <a:ext uri="{FF2B5EF4-FFF2-40B4-BE49-F238E27FC236}">
                <a16:creationId xmlns:a16="http://schemas.microsoft.com/office/drawing/2014/main" id="{A12F2829-F394-0037-CA0D-C2FC81EF526A}"/>
              </a:ext>
            </a:extLst>
          </p:cNvPr>
          <p:cNvPicPr>
            <a:picLocks noChangeAspect="1"/>
          </p:cNvPicPr>
          <p:nvPr/>
        </p:nvPicPr>
        <p:blipFill>
          <a:blip r:embed="rId4"/>
          <a:stretch>
            <a:fillRect/>
          </a:stretch>
        </p:blipFill>
        <p:spPr>
          <a:xfrm>
            <a:off x="2492630" y="1456881"/>
            <a:ext cx="661067" cy="661067"/>
          </a:xfrm>
          <a:prstGeom prst="rect">
            <a:avLst/>
          </a:prstGeom>
        </p:spPr>
      </p:pic>
      <p:sp>
        <p:nvSpPr>
          <p:cNvPr id="7" name="Left Brace 6">
            <a:extLst>
              <a:ext uri="{FF2B5EF4-FFF2-40B4-BE49-F238E27FC236}">
                <a16:creationId xmlns:a16="http://schemas.microsoft.com/office/drawing/2014/main" id="{DE073FC9-ECEB-853E-527E-079CCB2F089A}"/>
              </a:ext>
            </a:extLst>
          </p:cNvPr>
          <p:cNvSpPr/>
          <p:nvPr/>
        </p:nvSpPr>
        <p:spPr>
          <a:xfrm>
            <a:off x="4411302" y="1366789"/>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C38C11D5-C402-3394-0906-33DCA181BF75}"/>
              </a:ext>
            </a:extLst>
          </p:cNvPr>
          <p:cNvSpPr/>
          <p:nvPr/>
        </p:nvSpPr>
        <p:spPr>
          <a:xfrm rot="10800000">
            <a:off x="6861837" y="1366789"/>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Picture 8">
            <a:extLst>
              <a:ext uri="{FF2B5EF4-FFF2-40B4-BE49-F238E27FC236}">
                <a16:creationId xmlns:a16="http://schemas.microsoft.com/office/drawing/2014/main" id="{49CFB330-1539-AE1C-5DA4-9B6BD80AE171}"/>
              </a:ext>
            </a:extLst>
          </p:cNvPr>
          <p:cNvPicPr>
            <a:picLocks noChangeAspect="1"/>
          </p:cNvPicPr>
          <p:nvPr/>
        </p:nvPicPr>
        <p:blipFill>
          <a:blip r:embed="rId2"/>
          <a:stretch>
            <a:fillRect/>
          </a:stretch>
        </p:blipFill>
        <p:spPr>
          <a:xfrm>
            <a:off x="4657109" y="1451217"/>
            <a:ext cx="673357" cy="673357"/>
          </a:xfrm>
          <a:prstGeom prst="rect">
            <a:avLst/>
          </a:prstGeom>
        </p:spPr>
      </p:pic>
      <p:pic>
        <p:nvPicPr>
          <p:cNvPr id="10" name="Picture 9">
            <a:extLst>
              <a:ext uri="{FF2B5EF4-FFF2-40B4-BE49-F238E27FC236}">
                <a16:creationId xmlns:a16="http://schemas.microsoft.com/office/drawing/2014/main" id="{C20BB1E5-0ED7-9747-DF6E-78E12611B5FE}"/>
              </a:ext>
            </a:extLst>
          </p:cNvPr>
          <p:cNvPicPr>
            <a:picLocks noChangeAspect="1"/>
          </p:cNvPicPr>
          <p:nvPr/>
        </p:nvPicPr>
        <p:blipFill>
          <a:blip r:embed="rId3"/>
          <a:stretch>
            <a:fillRect/>
          </a:stretch>
        </p:blipFill>
        <p:spPr>
          <a:xfrm>
            <a:off x="6225426" y="1451216"/>
            <a:ext cx="661066" cy="661066"/>
          </a:xfrm>
          <a:prstGeom prst="rect">
            <a:avLst/>
          </a:prstGeom>
        </p:spPr>
      </p:pic>
      <p:pic>
        <p:nvPicPr>
          <p:cNvPr id="11" name="Picture 10">
            <a:extLst>
              <a:ext uri="{FF2B5EF4-FFF2-40B4-BE49-F238E27FC236}">
                <a16:creationId xmlns:a16="http://schemas.microsoft.com/office/drawing/2014/main" id="{3EC38255-F438-9E2B-6964-EB75835659FC}"/>
              </a:ext>
            </a:extLst>
          </p:cNvPr>
          <p:cNvPicPr>
            <a:picLocks noChangeAspect="1"/>
          </p:cNvPicPr>
          <p:nvPr/>
        </p:nvPicPr>
        <p:blipFill>
          <a:blip r:embed="rId4"/>
          <a:stretch>
            <a:fillRect/>
          </a:stretch>
        </p:blipFill>
        <p:spPr>
          <a:xfrm>
            <a:off x="5498920" y="1463507"/>
            <a:ext cx="661067" cy="661067"/>
          </a:xfrm>
          <a:prstGeom prst="rect">
            <a:avLst/>
          </a:prstGeom>
        </p:spPr>
      </p:pic>
      <p:sp>
        <p:nvSpPr>
          <p:cNvPr id="12" name="Left Brace 11">
            <a:extLst>
              <a:ext uri="{FF2B5EF4-FFF2-40B4-BE49-F238E27FC236}">
                <a16:creationId xmlns:a16="http://schemas.microsoft.com/office/drawing/2014/main" id="{6680C8BD-1FED-D8CE-104D-4632C2FE3B7E}"/>
              </a:ext>
            </a:extLst>
          </p:cNvPr>
          <p:cNvSpPr/>
          <p:nvPr/>
        </p:nvSpPr>
        <p:spPr>
          <a:xfrm>
            <a:off x="8047700" y="1366789"/>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7A6788C5-7FBD-4515-D241-57315C96D60A}"/>
              </a:ext>
            </a:extLst>
          </p:cNvPr>
          <p:cNvSpPr/>
          <p:nvPr/>
        </p:nvSpPr>
        <p:spPr>
          <a:xfrm rot="10800000">
            <a:off x="10525103" y="1366789"/>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Picture 13">
            <a:extLst>
              <a:ext uri="{FF2B5EF4-FFF2-40B4-BE49-F238E27FC236}">
                <a16:creationId xmlns:a16="http://schemas.microsoft.com/office/drawing/2014/main" id="{9D549D47-4FC0-3A16-97E9-3F6412E45990}"/>
              </a:ext>
            </a:extLst>
          </p:cNvPr>
          <p:cNvPicPr>
            <a:picLocks noChangeAspect="1"/>
          </p:cNvPicPr>
          <p:nvPr/>
        </p:nvPicPr>
        <p:blipFill>
          <a:blip r:embed="rId2"/>
          <a:stretch>
            <a:fillRect/>
          </a:stretch>
        </p:blipFill>
        <p:spPr>
          <a:xfrm>
            <a:off x="9071477" y="1404465"/>
            <a:ext cx="673357" cy="673357"/>
          </a:xfrm>
          <a:prstGeom prst="rect">
            <a:avLst/>
          </a:prstGeom>
        </p:spPr>
      </p:pic>
      <p:pic>
        <p:nvPicPr>
          <p:cNvPr id="15" name="Picture 14">
            <a:extLst>
              <a:ext uri="{FF2B5EF4-FFF2-40B4-BE49-F238E27FC236}">
                <a16:creationId xmlns:a16="http://schemas.microsoft.com/office/drawing/2014/main" id="{CD2DA8D1-6FBF-70E6-5F43-5E01F32697CA}"/>
              </a:ext>
            </a:extLst>
          </p:cNvPr>
          <p:cNvPicPr>
            <a:picLocks noChangeAspect="1"/>
          </p:cNvPicPr>
          <p:nvPr/>
        </p:nvPicPr>
        <p:blipFill>
          <a:blip r:embed="rId3"/>
          <a:stretch>
            <a:fillRect/>
          </a:stretch>
        </p:blipFill>
        <p:spPr>
          <a:xfrm>
            <a:off x="8325462" y="1404465"/>
            <a:ext cx="661066" cy="661066"/>
          </a:xfrm>
          <a:prstGeom prst="rect">
            <a:avLst/>
          </a:prstGeom>
        </p:spPr>
      </p:pic>
      <p:pic>
        <p:nvPicPr>
          <p:cNvPr id="16" name="Picture 15">
            <a:extLst>
              <a:ext uri="{FF2B5EF4-FFF2-40B4-BE49-F238E27FC236}">
                <a16:creationId xmlns:a16="http://schemas.microsoft.com/office/drawing/2014/main" id="{99E284C4-2819-FA26-E8FA-C7162C137133}"/>
              </a:ext>
            </a:extLst>
          </p:cNvPr>
          <p:cNvPicPr>
            <a:picLocks noChangeAspect="1"/>
          </p:cNvPicPr>
          <p:nvPr/>
        </p:nvPicPr>
        <p:blipFill>
          <a:blip r:embed="rId4"/>
          <a:stretch>
            <a:fillRect/>
          </a:stretch>
        </p:blipFill>
        <p:spPr>
          <a:xfrm>
            <a:off x="9829783" y="1404465"/>
            <a:ext cx="661067" cy="661067"/>
          </a:xfrm>
          <a:prstGeom prst="rect">
            <a:avLst/>
          </a:prstGeom>
        </p:spPr>
      </p:pic>
      <p:sp>
        <p:nvSpPr>
          <p:cNvPr id="17" name="Left Brace 16">
            <a:extLst>
              <a:ext uri="{FF2B5EF4-FFF2-40B4-BE49-F238E27FC236}">
                <a16:creationId xmlns:a16="http://schemas.microsoft.com/office/drawing/2014/main" id="{60ADB3A5-55AF-F352-FD7A-A0525A2435B8}"/>
              </a:ext>
            </a:extLst>
          </p:cNvPr>
          <p:cNvSpPr/>
          <p:nvPr/>
        </p:nvSpPr>
        <p:spPr>
          <a:xfrm>
            <a:off x="676294" y="283671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5BB40461-E714-F44A-87E6-A2645FE3FBAB}"/>
              </a:ext>
            </a:extLst>
          </p:cNvPr>
          <p:cNvSpPr/>
          <p:nvPr/>
        </p:nvSpPr>
        <p:spPr>
          <a:xfrm rot="10800000">
            <a:off x="3153697" y="283671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Picture 18">
            <a:extLst>
              <a:ext uri="{FF2B5EF4-FFF2-40B4-BE49-F238E27FC236}">
                <a16:creationId xmlns:a16="http://schemas.microsoft.com/office/drawing/2014/main" id="{E1DD4C9D-EDE6-64BE-E492-C44CC9B01573}"/>
              </a:ext>
            </a:extLst>
          </p:cNvPr>
          <p:cNvPicPr>
            <a:picLocks noChangeAspect="1"/>
          </p:cNvPicPr>
          <p:nvPr/>
        </p:nvPicPr>
        <p:blipFill>
          <a:blip r:embed="rId2"/>
          <a:stretch>
            <a:fillRect/>
          </a:stretch>
        </p:blipFill>
        <p:spPr>
          <a:xfrm>
            <a:off x="2509995" y="2916295"/>
            <a:ext cx="673357" cy="673357"/>
          </a:xfrm>
          <a:prstGeom prst="rect">
            <a:avLst/>
          </a:prstGeom>
        </p:spPr>
      </p:pic>
      <p:pic>
        <p:nvPicPr>
          <p:cNvPr id="20" name="Picture 19">
            <a:extLst>
              <a:ext uri="{FF2B5EF4-FFF2-40B4-BE49-F238E27FC236}">
                <a16:creationId xmlns:a16="http://schemas.microsoft.com/office/drawing/2014/main" id="{F94FCDAC-57E9-D997-B860-F9216B5ED399}"/>
              </a:ext>
            </a:extLst>
          </p:cNvPr>
          <p:cNvPicPr>
            <a:picLocks noChangeAspect="1"/>
          </p:cNvPicPr>
          <p:nvPr/>
        </p:nvPicPr>
        <p:blipFill>
          <a:blip r:embed="rId3"/>
          <a:stretch>
            <a:fillRect/>
          </a:stretch>
        </p:blipFill>
        <p:spPr>
          <a:xfrm>
            <a:off x="904736" y="2922440"/>
            <a:ext cx="661066" cy="661066"/>
          </a:xfrm>
          <a:prstGeom prst="rect">
            <a:avLst/>
          </a:prstGeom>
        </p:spPr>
      </p:pic>
      <p:pic>
        <p:nvPicPr>
          <p:cNvPr id="21" name="Picture 20">
            <a:extLst>
              <a:ext uri="{FF2B5EF4-FFF2-40B4-BE49-F238E27FC236}">
                <a16:creationId xmlns:a16="http://schemas.microsoft.com/office/drawing/2014/main" id="{DBE07FC0-1104-8BA2-AB5C-35AC0828788A}"/>
              </a:ext>
            </a:extLst>
          </p:cNvPr>
          <p:cNvPicPr>
            <a:picLocks noChangeAspect="1"/>
          </p:cNvPicPr>
          <p:nvPr/>
        </p:nvPicPr>
        <p:blipFill>
          <a:blip r:embed="rId4"/>
          <a:stretch>
            <a:fillRect/>
          </a:stretch>
        </p:blipFill>
        <p:spPr>
          <a:xfrm>
            <a:off x="1682705" y="2912016"/>
            <a:ext cx="661067" cy="661067"/>
          </a:xfrm>
          <a:prstGeom prst="rect">
            <a:avLst/>
          </a:prstGeom>
        </p:spPr>
      </p:pic>
      <p:sp>
        <p:nvSpPr>
          <p:cNvPr id="22" name="Left Brace 21">
            <a:extLst>
              <a:ext uri="{FF2B5EF4-FFF2-40B4-BE49-F238E27FC236}">
                <a16:creationId xmlns:a16="http://schemas.microsoft.com/office/drawing/2014/main" id="{F0AB3CC2-A533-812D-1A08-AEBDEC02F58A}"/>
              </a:ext>
            </a:extLst>
          </p:cNvPr>
          <p:cNvSpPr/>
          <p:nvPr/>
        </p:nvSpPr>
        <p:spPr>
          <a:xfrm>
            <a:off x="4482119" y="283671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65CA5608-5CFB-D115-B787-2C7171DA7B5B}"/>
              </a:ext>
            </a:extLst>
          </p:cNvPr>
          <p:cNvSpPr/>
          <p:nvPr/>
        </p:nvSpPr>
        <p:spPr>
          <a:xfrm rot="10800000">
            <a:off x="6959522" y="283671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4" name="Picture 23">
            <a:extLst>
              <a:ext uri="{FF2B5EF4-FFF2-40B4-BE49-F238E27FC236}">
                <a16:creationId xmlns:a16="http://schemas.microsoft.com/office/drawing/2014/main" id="{A943718D-B546-ACF1-9A01-C02518499C39}"/>
              </a:ext>
            </a:extLst>
          </p:cNvPr>
          <p:cNvPicPr>
            <a:picLocks noChangeAspect="1"/>
          </p:cNvPicPr>
          <p:nvPr/>
        </p:nvPicPr>
        <p:blipFill>
          <a:blip r:embed="rId2"/>
          <a:stretch>
            <a:fillRect/>
          </a:stretch>
        </p:blipFill>
        <p:spPr>
          <a:xfrm>
            <a:off x="5505896" y="2874388"/>
            <a:ext cx="673357" cy="673357"/>
          </a:xfrm>
          <a:prstGeom prst="rect">
            <a:avLst/>
          </a:prstGeom>
        </p:spPr>
      </p:pic>
      <p:pic>
        <p:nvPicPr>
          <p:cNvPr id="25" name="Picture 24">
            <a:extLst>
              <a:ext uri="{FF2B5EF4-FFF2-40B4-BE49-F238E27FC236}">
                <a16:creationId xmlns:a16="http://schemas.microsoft.com/office/drawing/2014/main" id="{51C2E3CB-9383-456B-14A0-4EF345B2D2EA}"/>
              </a:ext>
            </a:extLst>
          </p:cNvPr>
          <p:cNvPicPr>
            <a:picLocks noChangeAspect="1"/>
          </p:cNvPicPr>
          <p:nvPr/>
        </p:nvPicPr>
        <p:blipFill>
          <a:blip r:embed="rId3"/>
          <a:stretch>
            <a:fillRect/>
          </a:stretch>
        </p:blipFill>
        <p:spPr>
          <a:xfrm>
            <a:off x="6296157" y="2874388"/>
            <a:ext cx="661066" cy="661066"/>
          </a:xfrm>
          <a:prstGeom prst="rect">
            <a:avLst/>
          </a:prstGeom>
        </p:spPr>
      </p:pic>
      <p:pic>
        <p:nvPicPr>
          <p:cNvPr id="26" name="Picture 25">
            <a:extLst>
              <a:ext uri="{FF2B5EF4-FFF2-40B4-BE49-F238E27FC236}">
                <a16:creationId xmlns:a16="http://schemas.microsoft.com/office/drawing/2014/main" id="{EF210419-5C0F-7C20-63BC-68B24D361BAB}"/>
              </a:ext>
            </a:extLst>
          </p:cNvPr>
          <p:cNvPicPr>
            <a:picLocks noChangeAspect="1"/>
          </p:cNvPicPr>
          <p:nvPr/>
        </p:nvPicPr>
        <p:blipFill>
          <a:blip r:embed="rId4"/>
          <a:stretch>
            <a:fillRect/>
          </a:stretch>
        </p:blipFill>
        <p:spPr>
          <a:xfrm>
            <a:off x="4669399" y="2889893"/>
            <a:ext cx="661067" cy="661067"/>
          </a:xfrm>
          <a:prstGeom prst="rect">
            <a:avLst/>
          </a:prstGeom>
        </p:spPr>
      </p:pic>
      <p:sp>
        <p:nvSpPr>
          <p:cNvPr id="27" name="Left Brace 26">
            <a:extLst>
              <a:ext uri="{FF2B5EF4-FFF2-40B4-BE49-F238E27FC236}">
                <a16:creationId xmlns:a16="http://schemas.microsoft.com/office/drawing/2014/main" id="{20B5901C-BECE-EF99-1A1F-98718CCECAD6}"/>
              </a:ext>
            </a:extLst>
          </p:cNvPr>
          <p:cNvSpPr/>
          <p:nvPr/>
        </p:nvSpPr>
        <p:spPr>
          <a:xfrm>
            <a:off x="8044160" y="2903990"/>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B5271CEC-EDD7-781F-7FC1-9D2FACA2CD59}"/>
              </a:ext>
            </a:extLst>
          </p:cNvPr>
          <p:cNvSpPr/>
          <p:nvPr/>
        </p:nvSpPr>
        <p:spPr>
          <a:xfrm rot="10800000">
            <a:off x="10521563" y="2903990"/>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9" name="Picture 28">
            <a:extLst>
              <a:ext uri="{FF2B5EF4-FFF2-40B4-BE49-F238E27FC236}">
                <a16:creationId xmlns:a16="http://schemas.microsoft.com/office/drawing/2014/main" id="{378ECD46-0F93-6E65-97AE-C98C2D2BBE96}"/>
              </a:ext>
            </a:extLst>
          </p:cNvPr>
          <p:cNvPicPr>
            <a:picLocks noChangeAspect="1"/>
          </p:cNvPicPr>
          <p:nvPr/>
        </p:nvPicPr>
        <p:blipFill>
          <a:blip r:embed="rId2"/>
          <a:stretch>
            <a:fillRect/>
          </a:stretch>
        </p:blipFill>
        <p:spPr>
          <a:xfrm>
            <a:off x="9823637" y="2963026"/>
            <a:ext cx="673357" cy="673357"/>
          </a:xfrm>
          <a:prstGeom prst="rect">
            <a:avLst/>
          </a:prstGeom>
        </p:spPr>
      </p:pic>
      <p:pic>
        <p:nvPicPr>
          <p:cNvPr id="30" name="Picture 29">
            <a:extLst>
              <a:ext uri="{FF2B5EF4-FFF2-40B4-BE49-F238E27FC236}">
                <a16:creationId xmlns:a16="http://schemas.microsoft.com/office/drawing/2014/main" id="{7AC86202-D2DB-7725-2EF5-814D6E16BBB4}"/>
              </a:ext>
            </a:extLst>
          </p:cNvPr>
          <p:cNvPicPr>
            <a:picLocks noChangeAspect="1"/>
          </p:cNvPicPr>
          <p:nvPr/>
        </p:nvPicPr>
        <p:blipFill>
          <a:blip r:embed="rId3"/>
          <a:stretch>
            <a:fillRect/>
          </a:stretch>
        </p:blipFill>
        <p:spPr>
          <a:xfrm>
            <a:off x="9050420" y="2958463"/>
            <a:ext cx="661066" cy="661066"/>
          </a:xfrm>
          <a:prstGeom prst="rect">
            <a:avLst/>
          </a:prstGeom>
        </p:spPr>
      </p:pic>
      <p:pic>
        <p:nvPicPr>
          <p:cNvPr id="31" name="Picture 30">
            <a:extLst>
              <a:ext uri="{FF2B5EF4-FFF2-40B4-BE49-F238E27FC236}">
                <a16:creationId xmlns:a16="http://schemas.microsoft.com/office/drawing/2014/main" id="{CE9C3C0E-6B8D-8317-162E-A1DC42B2A6F2}"/>
              </a:ext>
            </a:extLst>
          </p:cNvPr>
          <p:cNvPicPr>
            <a:picLocks noChangeAspect="1"/>
          </p:cNvPicPr>
          <p:nvPr/>
        </p:nvPicPr>
        <p:blipFill>
          <a:blip r:embed="rId4"/>
          <a:stretch>
            <a:fillRect/>
          </a:stretch>
        </p:blipFill>
        <p:spPr>
          <a:xfrm>
            <a:off x="8267618" y="2958462"/>
            <a:ext cx="661067" cy="661067"/>
          </a:xfrm>
          <a:prstGeom prst="rect">
            <a:avLst/>
          </a:prstGeom>
        </p:spPr>
      </p:pic>
      <p:sp>
        <p:nvSpPr>
          <p:cNvPr id="32" name="TextBox 31">
            <a:extLst>
              <a:ext uri="{FF2B5EF4-FFF2-40B4-BE49-F238E27FC236}">
                <a16:creationId xmlns:a16="http://schemas.microsoft.com/office/drawing/2014/main" id="{A8A30A08-E695-7A09-AA79-50A0F781A1DC}"/>
              </a:ext>
            </a:extLst>
          </p:cNvPr>
          <p:cNvSpPr txBox="1"/>
          <p:nvPr/>
        </p:nvSpPr>
        <p:spPr>
          <a:xfrm>
            <a:off x="676293" y="363794"/>
            <a:ext cx="11515707" cy="830997"/>
          </a:xfrm>
          <a:prstGeom prst="rect">
            <a:avLst/>
          </a:prstGeom>
          <a:noFill/>
        </p:spPr>
        <p:txBody>
          <a:bodyPr wrap="square" rtlCol="0">
            <a:spAutoFit/>
          </a:bodyPr>
          <a:lstStyle/>
          <a:p>
            <a:r>
              <a:rPr lang="en-US" sz="2400" dirty="0"/>
              <a:t>Meaning, independent of the order we take the </a:t>
            </a:r>
            <a:r>
              <a:rPr lang="en-US" sz="2400" dirty="0" err="1"/>
              <a:t>neighbours</a:t>
            </a:r>
            <a:r>
              <a:rPr lang="en-US" sz="2400" dirty="0"/>
              <a:t> of the source node, the AGGREGATE function should produce the same results (Permutation Invariant)</a:t>
            </a:r>
          </a:p>
        </p:txBody>
      </p:sp>
      <p:sp>
        <p:nvSpPr>
          <p:cNvPr id="33" name="TextBox 32">
            <a:extLst>
              <a:ext uri="{FF2B5EF4-FFF2-40B4-BE49-F238E27FC236}">
                <a16:creationId xmlns:a16="http://schemas.microsoft.com/office/drawing/2014/main" id="{1E911D9E-59E6-F542-7AC8-3B2AFCB5F9EB}"/>
              </a:ext>
            </a:extLst>
          </p:cNvPr>
          <p:cNvSpPr txBox="1"/>
          <p:nvPr/>
        </p:nvSpPr>
        <p:spPr>
          <a:xfrm>
            <a:off x="589935" y="4424516"/>
            <a:ext cx="10177435" cy="707886"/>
          </a:xfrm>
          <a:prstGeom prst="rect">
            <a:avLst/>
          </a:prstGeom>
          <a:noFill/>
        </p:spPr>
        <p:txBody>
          <a:bodyPr wrap="square" rtlCol="0">
            <a:spAutoFit/>
          </a:bodyPr>
          <a:lstStyle/>
          <a:p>
            <a:r>
              <a:rPr lang="en-US" sz="2000" dirty="0"/>
              <a:t>Nothing tells the first order of nodes is better the other combination of node order, this is the reason for Permutation Invariant Aggregation function selection.</a:t>
            </a:r>
          </a:p>
        </p:txBody>
      </p:sp>
    </p:spTree>
    <p:extLst>
      <p:ext uri="{BB962C8B-B14F-4D97-AF65-F5344CB8AC3E}">
        <p14:creationId xmlns:p14="http://schemas.microsoft.com/office/powerpoint/2010/main" val="3684743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4FDBA6-11A9-B883-D4A2-231AA8BE1C6B}"/>
              </a:ext>
            </a:extLst>
          </p:cNvPr>
          <p:cNvSpPr txBox="1"/>
          <p:nvPr/>
        </p:nvSpPr>
        <p:spPr>
          <a:xfrm>
            <a:off x="373626" y="294968"/>
            <a:ext cx="8416413" cy="461665"/>
          </a:xfrm>
          <a:prstGeom prst="rect">
            <a:avLst/>
          </a:prstGeom>
          <a:noFill/>
        </p:spPr>
        <p:txBody>
          <a:bodyPr wrap="square" rtlCol="0">
            <a:spAutoFit/>
          </a:bodyPr>
          <a:lstStyle/>
          <a:p>
            <a:r>
              <a:rPr lang="en-US" sz="2400" b="1" dirty="0"/>
              <a:t>Some Famous Permutation Invariant Aggregation Functions</a:t>
            </a:r>
          </a:p>
        </p:txBody>
      </p:sp>
      <p:sp>
        <p:nvSpPr>
          <p:cNvPr id="3" name="TextBox 2">
            <a:extLst>
              <a:ext uri="{FF2B5EF4-FFF2-40B4-BE49-F238E27FC236}">
                <a16:creationId xmlns:a16="http://schemas.microsoft.com/office/drawing/2014/main" id="{B59AB32F-1927-35D0-516E-B19BD36C11F8}"/>
              </a:ext>
            </a:extLst>
          </p:cNvPr>
          <p:cNvSpPr txBox="1"/>
          <p:nvPr/>
        </p:nvSpPr>
        <p:spPr>
          <a:xfrm>
            <a:off x="678426" y="973394"/>
            <a:ext cx="8691716" cy="1477328"/>
          </a:xfrm>
          <a:prstGeom prst="rect">
            <a:avLst/>
          </a:prstGeom>
          <a:noFill/>
        </p:spPr>
        <p:txBody>
          <a:bodyPr wrap="square" rtlCol="0">
            <a:spAutoFit/>
          </a:bodyPr>
          <a:lstStyle/>
          <a:p>
            <a:pPr marL="342900" indent="-342900">
              <a:buFont typeface="+mj-lt"/>
              <a:buAutoNum type="arabicPeriod"/>
            </a:pPr>
            <a:r>
              <a:rPr lang="en-US" dirty="0"/>
              <a:t>Summation -&gt;1+2+3=3+2+1=2+1+3=6</a:t>
            </a:r>
          </a:p>
          <a:p>
            <a:pPr marL="342900" indent="-342900">
              <a:buFont typeface="+mj-lt"/>
              <a:buAutoNum type="arabicPeriod"/>
            </a:pPr>
            <a:r>
              <a:rPr lang="en-US" dirty="0"/>
              <a:t>Mean -&gt; (1+2+3)/3=(3+2+1)/3=(2+1+3)=6/3=2</a:t>
            </a:r>
          </a:p>
          <a:p>
            <a:pPr marL="342900" indent="-342900">
              <a:buFont typeface="+mj-lt"/>
              <a:buAutoNum type="arabicPeriod"/>
            </a:pPr>
            <a:r>
              <a:rPr lang="en-US" dirty="0"/>
              <a:t>Min -&gt; min(1,2,3)=min(3,2,1)=min(2,1,3) = 1</a:t>
            </a:r>
          </a:p>
          <a:p>
            <a:pPr marL="342900" indent="-342900">
              <a:buFont typeface="+mj-lt"/>
              <a:buAutoNum type="arabicPeriod"/>
            </a:pPr>
            <a:r>
              <a:rPr lang="en-US" dirty="0"/>
              <a:t>Max -&gt; max(1,2,3)=max(3,2,1)=max(2,1,3) = 3</a:t>
            </a:r>
          </a:p>
          <a:p>
            <a:pPr marL="342900" indent="-342900">
              <a:buFont typeface="+mj-lt"/>
              <a:buAutoNum type="arabicPeriod"/>
            </a:pPr>
            <a:endParaRPr lang="en-US" dirty="0"/>
          </a:p>
        </p:txBody>
      </p:sp>
      <p:sp>
        <p:nvSpPr>
          <p:cNvPr id="4" name="TextBox 3">
            <a:extLst>
              <a:ext uri="{FF2B5EF4-FFF2-40B4-BE49-F238E27FC236}">
                <a16:creationId xmlns:a16="http://schemas.microsoft.com/office/drawing/2014/main" id="{8FBB49C7-B238-356B-2FE9-7E245F5EBDDA}"/>
              </a:ext>
            </a:extLst>
          </p:cNvPr>
          <p:cNvSpPr txBox="1"/>
          <p:nvPr/>
        </p:nvSpPr>
        <p:spPr>
          <a:xfrm>
            <a:off x="373626" y="2723535"/>
            <a:ext cx="7325032" cy="461665"/>
          </a:xfrm>
          <a:prstGeom prst="rect">
            <a:avLst/>
          </a:prstGeom>
          <a:noFill/>
        </p:spPr>
        <p:txBody>
          <a:bodyPr wrap="square" rtlCol="0">
            <a:spAutoFit/>
          </a:bodyPr>
          <a:lstStyle/>
          <a:p>
            <a:r>
              <a:rPr lang="en-US" sz="2400" b="1" dirty="0"/>
              <a:t>Hence lets define permutation invariant function AGG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36B034-40DD-9AEF-16CA-E1F831CB6BBB}"/>
                  </a:ext>
                </a:extLst>
              </p:cNvPr>
              <p:cNvSpPr txBox="1"/>
              <p:nvPr/>
            </p:nvSpPr>
            <p:spPr>
              <a:xfrm>
                <a:off x="0" y="2723535"/>
                <a:ext cx="11248104" cy="3654783"/>
              </a:xfrm>
              <a:prstGeom prst="rect">
                <a:avLst/>
              </a:prstGeom>
              <a:noFill/>
            </p:spPr>
            <p:txBody>
              <a:bodyPr wrap="square">
                <a:spAutoFit/>
              </a:bodyPr>
              <a:lstStyle/>
              <a:p>
                <a:pPr marL="0" marR="0">
                  <a:lnSpc>
                    <a:spcPct val="107000"/>
                  </a:lnSpc>
                  <a:spcBef>
                    <a:spcPts val="0"/>
                  </a:spcBef>
                  <a:spcAft>
                    <a:spcPts val="800"/>
                  </a:spcAft>
                </a:pPr>
                <a:r>
                  <a:rPr lang="en-US" sz="3600" b="1" i="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24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𝑨𝑮𝑮</m:t>
                      </m:r>
                      <m:d>
                        <m:d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𝒈</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𝑵</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oMath>
                  </m:oMathPara>
                </a14:m>
                <a:endPar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b="1" i="1" dirty="0">
                    <a:solidFill>
                      <a:srgbClr val="00B050"/>
                    </a:solidFill>
                    <a:latin typeface="Cambria Math" panose="02040503050406030204" pitchFamily="18" charset="0"/>
                    <a:ea typeface="Calibri" panose="020F0502020204030204" pitchFamily="34" charset="0"/>
                    <a:cs typeface="Times New Roman" panose="02020603050405020304" pitchFamily="18" charset="0"/>
                  </a:rPr>
                  <a:t>	</a:t>
                </a:r>
                <a:r>
                  <a:rPr lang="en-US" sz="2400" b="1" dirty="0">
                    <a:solidFill>
                      <a:srgbClr val="00B050"/>
                    </a:solidFill>
                    <a:effectLst/>
                    <a:ea typeface="Calibri" panose="020F0502020204030204" pitchFamily="34" charset="0"/>
                    <a:cs typeface="Times New Roman" panose="02020603050405020304" pitchFamily="18" charset="0"/>
                  </a:rPr>
                  <a:t> </a:t>
                </a:r>
                <a14:m>
                  <m:oMath xmlns:m="http://schemas.openxmlformats.org/officeDocument/2006/math">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t> -     </a:t>
                </a:r>
                <a:r>
                  <a:rPr lang="en-US" sz="2400" dirty="0">
                    <a:latin typeface="Cambria Math" panose="02040503050406030204" pitchFamily="18" charset="0"/>
                    <a:ea typeface="Calibri" panose="020F0502020204030204" pitchFamily="34" charset="0"/>
                    <a:cs typeface="Times New Roman" panose="02020603050405020304" pitchFamily="18" charset="0"/>
                  </a:rPr>
                  <a:t>Combined message of </a:t>
                </a:r>
                <a:r>
                  <a:rPr lang="en-US" sz="2400" dirty="0" err="1">
                    <a:latin typeface="Cambria Math" panose="02040503050406030204" pitchFamily="18" charset="0"/>
                    <a:ea typeface="Calibri" panose="020F0502020204030204" pitchFamily="34" charset="0"/>
                    <a:cs typeface="Times New Roman" panose="02020603050405020304" pitchFamily="18" charset="0"/>
                  </a:rPr>
                  <a:t>neighbours</a:t>
                </a:r>
                <a:r>
                  <a:rPr lang="en-US" sz="2400" dirty="0">
                    <a:latin typeface="Cambria Math" panose="02040503050406030204" pitchFamily="18" charset="0"/>
                    <a:ea typeface="Calibri" panose="020F0502020204030204" pitchFamily="34" charset="0"/>
                    <a:cs typeface="Times New Roman" panose="02020603050405020304" pitchFamily="18" charset="0"/>
                  </a:rPr>
                  <a:t> of I</a:t>
                </a:r>
              </a:p>
              <a:p>
                <a:pPr marL="0" marR="0">
                  <a:lnSpc>
                    <a:spcPct val="107000"/>
                  </a:lnSpc>
                  <a:spcBef>
                    <a:spcPts val="0"/>
                  </a:spcBef>
                  <a:spcAft>
                    <a:spcPts val="800"/>
                  </a:spcAft>
                </a:pPr>
                <a: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t>	</a:t>
                </a:r>
                <a:r>
                  <a:rPr lang="en-US" sz="2400" b="1" dirty="0">
                    <a:solidFill>
                      <a:srgbClr val="00B050"/>
                    </a:solidFill>
                    <a:effectLst/>
                    <a:ea typeface="Calibri" panose="020F0502020204030204" pitchFamily="34" charset="0"/>
                    <a:cs typeface="Times New Roman" panose="02020603050405020304" pitchFamily="18" charset="0"/>
                  </a:rPr>
                  <a:t> </a:t>
                </a:r>
                <a14:m>
                  <m:oMath xmlns:m="http://schemas.openxmlformats.org/officeDocument/2006/math">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𝑨𝑮𝑮</m:t>
                    </m:r>
                  </m:oMath>
                </a14:m>
                <a: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t> – </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Can be any permutation invariant function (</a:t>
                </a:r>
                <a:r>
                  <a:rPr lang="en-US" sz="2400" dirty="0" err="1">
                    <a:effectLst/>
                    <a:latin typeface="Cambria Math" panose="02040503050406030204" pitchFamily="18" charset="0"/>
                    <a:ea typeface="Calibri" panose="020F0502020204030204" pitchFamily="34" charset="0"/>
                    <a:cs typeface="Times New Roman" panose="02020603050405020304" pitchFamily="18" charset="0"/>
                  </a:rPr>
                  <a:t>sum,mean,min</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 ,max </a:t>
                </a:r>
                <a:r>
                  <a:rPr lang="en-US" sz="2400" dirty="0" err="1">
                    <a:effectLst/>
                    <a:latin typeface="Cambria Math" panose="02040503050406030204" pitchFamily="18" charset="0"/>
                    <a:ea typeface="Calibri" panose="020F0502020204030204" pitchFamily="34" charset="0"/>
                    <a:cs typeface="Times New Roman" panose="02020603050405020304" pitchFamily="18" charset="0"/>
                  </a:rPr>
                  <a:t>etc</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2400" b="1" i="1" dirty="0">
                    <a:solidFill>
                      <a:srgbClr val="00B050"/>
                    </a:solidFill>
                    <a:latin typeface="Cambria Math" panose="02040503050406030204" pitchFamily="18" charset="0"/>
                    <a:ea typeface="Calibri" panose="020F0502020204030204" pitchFamily="34" charset="0"/>
                    <a:cs typeface="Times New Roman" panose="02020603050405020304" pitchFamily="18" charset="0"/>
                  </a:rPr>
                  <a:t>	</a:t>
                </a:r>
                <a:r>
                  <a:rPr lang="en-US" sz="2400" b="1" dirty="0">
                    <a:solidFill>
                      <a:srgbClr val="00B050"/>
                    </a:solidFill>
                    <a:effectLst/>
                    <a:ea typeface="Calibri" panose="020F0502020204030204" pitchFamily="34" charset="0"/>
                    <a:cs typeface="Times New Roman" panose="02020603050405020304" pitchFamily="18" charset="0"/>
                  </a:rPr>
                  <a:t> </a:t>
                </a:r>
                <a14:m>
                  <m:oMath xmlns:m="http://schemas.openxmlformats.org/officeDocument/2006/math">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𝒈</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sub>
                    </m:sSub>
                  </m:oMath>
                </a14:m>
                <a: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t>   -     </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Transformed features of the </a:t>
                </a:r>
                <a:r>
                  <a:rPr lang="en-US" sz="2400" dirty="0" err="1">
                    <a:effectLst/>
                    <a:latin typeface="Cambria Math" panose="02040503050406030204" pitchFamily="18" charset="0"/>
                    <a:ea typeface="Calibri" panose="020F0502020204030204" pitchFamily="34" charset="0"/>
                    <a:cs typeface="Times New Roman" panose="02020603050405020304" pitchFamily="18" charset="0"/>
                  </a:rPr>
                  <a:t>neighbour</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 nodes</a:t>
                </a:r>
              </a:p>
              <a:p>
                <a:pPr marL="0" marR="0">
                  <a:lnSpc>
                    <a:spcPct val="107000"/>
                  </a:lnSpc>
                  <a:spcBef>
                    <a:spcPts val="0"/>
                  </a:spcBef>
                  <a:spcAft>
                    <a:spcPts val="800"/>
                  </a:spcAft>
                </a:pPr>
                <a:r>
                  <a:rPr lang="en-US" sz="2400" b="1" i="1" dirty="0">
                    <a:solidFill>
                      <a:srgbClr val="00B050"/>
                    </a:solidFill>
                    <a:latin typeface="Cambria Math" panose="02040503050406030204" pitchFamily="18" charset="0"/>
                    <a:ea typeface="Calibri" panose="020F0502020204030204" pitchFamily="34" charset="0"/>
                    <a:cs typeface="Times New Roman" panose="02020603050405020304" pitchFamily="18" charset="0"/>
                  </a:rPr>
                  <a:t>	</a:t>
                </a:r>
                <a:r>
                  <a:rPr lang="en-US" sz="2400" b="1" dirty="0">
                    <a:solidFill>
                      <a:srgbClr val="00B050"/>
                    </a:solidFill>
                    <a:effectLst/>
                    <a:ea typeface="Calibri" panose="020F0502020204030204" pitchFamily="34" charset="0"/>
                    <a:cs typeface="Times New Roman" panose="02020603050405020304" pitchFamily="18" charset="0"/>
                  </a:rPr>
                  <a:t> </a:t>
                </a:r>
                <a14:m>
                  <m:oMath xmlns:m="http://schemas.openxmlformats.org/officeDocument/2006/math">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𝑵</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oMath>
                </a14:m>
                <a:r>
                  <a:rPr lang="en-US" sz="2400" b="1" i="1" dirty="0">
                    <a:solidFill>
                      <a:srgbClr val="00B050"/>
                    </a:solidFill>
                    <a:latin typeface="Cambria Math" panose="02040503050406030204" pitchFamily="18" charset="0"/>
                    <a:ea typeface="Calibri" panose="020F0502020204030204" pitchFamily="34" charset="0"/>
                    <a:cs typeface="Times New Roman" panose="02020603050405020304" pitchFamily="18" charset="0"/>
                  </a:rPr>
                  <a:t> -       </a:t>
                </a:r>
                <a:r>
                  <a:rPr lang="en-US" sz="2400" dirty="0" err="1">
                    <a:latin typeface="Cambria Math" panose="02040503050406030204" pitchFamily="18" charset="0"/>
                    <a:ea typeface="Calibri" panose="020F0502020204030204" pitchFamily="34" charset="0"/>
                    <a:cs typeface="Times New Roman" panose="02020603050405020304" pitchFamily="18" charset="0"/>
                  </a:rPr>
                  <a:t>Neigbourhood</a:t>
                </a:r>
                <a:r>
                  <a:rPr lang="en-US" sz="2400" dirty="0">
                    <a:latin typeface="Cambria Math" panose="02040503050406030204" pitchFamily="18" charset="0"/>
                    <a:ea typeface="Calibri" panose="020F0502020204030204" pitchFamily="34" charset="0"/>
                    <a:cs typeface="Times New Roman" panose="02020603050405020304" pitchFamily="18" charset="0"/>
                  </a:rPr>
                  <a:t> nodes of node </a:t>
                </a:r>
                <a:r>
                  <a:rPr lang="en-US" sz="2400" dirty="0" err="1">
                    <a:latin typeface="Cambria Math" panose="02040503050406030204" pitchFamily="18" charset="0"/>
                    <a:ea typeface="Calibri" panose="020F0502020204030204" pitchFamily="34" charset="0"/>
                    <a:cs typeface="Times New Roman" panose="02020603050405020304" pitchFamily="18" charset="0"/>
                  </a:rPr>
                  <a:t>i</a:t>
                </a:r>
                <a:b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br>
                <a:endParaRPr lang="en-US" sz="24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9C36B034-40DD-9AEF-16CA-E1F831CB6BBB}"/>
                  </a:ext>
                </a:extLst>
              </p:cNvPr>
              <p:cNvSpPr txBox="1">
                <a:spLocks noRot="1" noChangeAspect="1" noMove="1" noResize="1" noEditPoints="1" noAdjustHandles="1" noChangeArrowheads="1" noChangeShapeType="1" noTextEdit="1"/>
              </p:cNvSpPr>
              <p:nvPr/>
            </p:nvSpPr>
            <p:spPr>
              <a:xfrm>
                <a:off x="0" y="2723535"/>
                <a:ext cx="11248104" cy="365478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93252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EDE782-1762-5D9D-2C5C-E51E2E47FB03}"/>
              </a:ext>
            </a:extLst>
          </p:cNvPr>
          <p:cNvSpPr txBox="1"/>
          <p:nvPr/>
        </p:nvSpPr>
        <p:spPr>
          <a:xfrm>
            <a:off x="206477" y="324465"/>
            <a:ext cx="4994788" cy="461665"/>
          </a:xfrm>
          <a:prstGeom prst="rect">
            <a:avLst/>
          </a:prstGeom>
          <a:noFill/>
        </p:spPr>
        <p:txBody>
          <a:bodyPr wrap="square" rtlCol="0">
            <a:spAutoFit/>
          </a:bodyPr>
          <a:lstStyle/>
          <a:p>
            <a:r>
              <a:rPr lang="en-US" sz="2400" b="1" dirty="0"/>
              <a:t>To Recap</a:t>
            </a:r>
          </a:p>
        </p:txBody>
      </p:sp>
      <p:sp>
        <p:nvSpPr>
          <p:cNvPr id="4" name="TextBox 3">
            <a:extLst>
              <a:ext uri="{FF2B5EF4-FFF2-40B4-BE49-F238E27FC236}">
                <a16:creationId xmlns:a16="http://schemas.microsoft.com/office/drawing/2014/main" id="{06F85C41-74F1-3E46-4022-0E169ED6B4B5}"/>
              </a:ext>
            </a:extLst>
          </p:cNvPr>
          <p:cNvSpPr txBox="1"/>
          <p:nvPr/>
        </p:nvSpPr>
        <p:spPr>
          <a:xfrm>
            <a:off x="314632" y="1042219"/>
            <a:ext cx="10953136" cy="369332"/>
          </a:xfrm>
          <a:prstGeom prst="rect">
            <a:avLst/>
          </a:prstGeom>
          <a:noFill/>
        </p:spPr>
        <p:txBody>
          <a:bodyPr wrap="square" rtlCol="0">
            <a:spAutoFit/>
          </a:bodyPr>
          <a:lstStyle/>
          <a:p>
            <a:r>
              <a:rPr lang="en-US" dirty="0"/>
              <a:t>We perform message passing by transforming the features first.</a:t>
            </a:r>
          </a:p>
        </p:txBody>
      </p:sp>
      <p:sp>
        <p:nvSpPr>
          <p:cNvPr id="15" name="TextBox 14">
            <a:extLst>
              <a:ext uri="{FF2B5EF4-FFF2-40B4-BE49-F238E27FC236}">
                <a16:creationId xmlns:a16="http://schemas.microsoft.com/office/drawing/2014/main" id="{DF98409F-5D3B-6F47-54DA-62F7893B4FE1}"/>
              </a:ext>
            </a:extLst>
          </p:cNvPr>
          <p:cNvSpPr txBox="1"/>
          <p:nvPr/>
        </p:nvSpPr>
        <p:spPr>
          <a:xfrm>
            <a:off x="314632" y="4079143"/>
            <a:ext cx="9045678" cy="369332"/>
          </a:xfrm>
          <a:prstGeom prst="rect">
            <a:avLst/>
          </a:prstGeom>
          <a:noFill/>
        </p:spPr>
        <p:txBody>
          <a:bodyPr wrap="square" rtlCol="0">
            <a:spAutoFit/>
          </a:bodyPr>
          <a:lstStyle/>
          <a:p>
            <a:r>
              <a:rPr lang="en-US" dirty="0"/>
              <a:t>Then we aggregate the messages by using a permutation invariant function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8AC557-9584-9505-6808-95FCC420F680}"/>
                  </a:ext>
                </a:extLst>
              </p:cNvPr>
              <p:cNvSpPr txBox="1"/>
              <p:nvPr/>
            </p:nvSpPr>
            <p:spPr>
              <a:xfrm>
                <a:off x="2323024" y="4747480"/>
                <a:ext cx="6096000" cy="5230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𝑨𝑮𝑮</m:t>
                      </m:r>
                      <m:d>
                        <m:d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𝒈</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𝑵</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oMath>
                  </m:oMathPara>
                </a14:m>
                <a:endParaRPr lang="en-US" dirty="0"/>
              </a:p>
            </p:txBody>
          </p:sp>
        </mc:Choice>
        <mc:Fallback xmlns="">
          <p:sp>
            <p:nvSpPr>
              <p:cNvPr id="17" name="TextBox 16">
                <a:extLst>
                  <a:ext uri="{FF2B5EF4-FFF2-40B4-BE49-F238E27FC236}">
                    <a16:creationId xmlns:a16="http://schemas.microsoft.com/office/drawing/2014/main" id="{318AC557-9584-9505-6808-95FCC420F680}"/>
                  </a:ext>
                </a:extLst>
              </p:cNvPr>
              <p:cNvSpPr txBox="1">
                <a:spLocks noRot="1" noChangeAspect="1" noMove="1" noResize="1" noEditPoints="1" noAdjustHandles="1" noChangeArrowheads="1" noChangeShapeType="1" noTextEdit="1"/>
              </p:cNvSpPr>
              <p:nvPr/>
            </p:nvSpPr>
            <p:spPr>
              <a:xfrm>
                <a:off x="2323024" y="4747480"/>
                <a:ext cx="6096000" cy="523092"/>
              </a:xfrm>
              <a:prstGeom prst="rect">
                <a:avLst/>
              </a:prstGeom>
              <a:blipFill>
                <a:blip r:embed="rId2"/>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E4AFD3EF-E68B-0DC3-F9B0-CA16C41487D9}"/>
              </a:ext>
            </a:extLst>
          </p:cNvPr>
          <p:cNvPicPr>
            <a:picLocks noChangeAspect="1"/>
          </p:cNvPicPr>
          <p:nvPr/>
        </p:nvPicPr>
        <p:blipFill>
          <a:blip r:embed="rId3"/>
          <a:stretch>
            <a:fillRect/>
          </a:stretch>
        </p:blipFill>
        <p:spPr>
          <a:xfrm>
            <a:off x="5201265" y="1667640"/>
            <a:ext cx="661066" cy="661066"/>
          </a:xfrm>
          <a:prstGeom prst="rect">
            <a:avLst/>
          </a:prstGeom>
        </p:spPr>
      </p:pic>
      <p:pic>
        <p:nvPicPr>
          <p:cNvPr id="19" name="Picture 18">
            <a:extLst>
              <a:ext uri="{FF2B5EF4-FFF2-40B4-BE49-F238E27FC236}">
                <a16:creationId xmlns:a16="http://schemas.microsoft.com/office/drawing/2014/main" id="{9D0FD7D7-A44A-5D5C-7C11-6B6E3AE0DC4A}"/>
              </a:ext>
            </a:extLst>
          </p:cNvPr>
          <p:cNvPicPr>
            <a:picLocks noChangeAspect="1"/>
          </p:cNvPicPr>
          <p:nvPr/>
        </p:nvPicPr>
        <p:blipFill>
          <a:blip r:embed="rId4"/>
          <a:stretch>
            <a:fillRect/>
          </a:stretch>
        </p:blipFill>
        <p:spPr>
          <a:xfrm>
            <a:off x="3879881" y="2715790"/>
            <a:ext cx="661066" cy="661066"/>
          </a:xfrm>
          <a:prstGeom prst="rect">
            <a:avLst/>
          </a:prstGeom>
        </p:spPr>
      </p:pic>
      <p:pic>
        <p:nvPicPr>
          <p:cNvPr id="20" name="Picture 19">
            <a:extLst>
              <a:ext uri="{FF2B5EF4-FFF2-40B4-BE49-F238E27FC236}">
                <a16:creationId xmlns:a16="http://schemas.microsoft.com/office/drawing/2014/main" id="{C4B922CB-1699-7068-834D-176B6494DCEC}"/>
              </a:ext>
            </a:extLst>
          </p:cNvPr>
          <p:cNvPicPr>
            <a:picLocks noChangeAspect="1"/>
          </p:cNvPicPr>
          <p:nvPr/>
        </p:nvPicPr>
        <p:blipFill>
          <a:blip r:embed="rId5"/>
          <a:stretch>
            <a:fillRect/>
          </a:stretch>
        </p:blipFill>
        <p:spPr>
          <a:xfrm>
            <a:off x="5097207" y="3180842"/>
            <a:ext cx="661066" cy="661066"/>
          </a:xfrm>
          <a:prstGeom prst="rect">
            <a:avLst/>
          </a:prstGeom>
        </p:spPr>
      </p:pic>
      <p:pic>
        <p:nvPicPr>
          <p:cNvPr id="21" name="Picture 20">
            <a:extLst>
              <a:ext uri="{FF2B5EF4-FFF2-40B4-BE49-F238E27FC236}">
                <a16:creationId xmlns:a16="http://schemas.microsoft.com/office/drawing/2014/main" id="{BD57ED4F-F267-7D96-B152-86DD39D43950}"/>
              </a:ext>
            </a:extLst>
          </p:cNvPr>
          <p:cNvPicPr>
            <a:picLocks noChangeAspect="1"/>
          </p:cNvPicPr>
          <p:nvPr/>
        </p:nvPicPr>
        <p:blipFill>
          <a:blip r:embed="rId6"/>
          <a:stretch>
            <a:fillRect/>
          </a:stretch>
        </p:blipFill>
        <p:spPr>
          <a:xfrm>
            <a:off x="6578932" y="2777720"/>
            <a:ext cx="661067" cy="661067"/>
          </a:xfrm>
          <a:prstGeom prst="rect">
            <a:avLst/>
          </a:prstGeom>
        </p:spPr>
      </p:pic>
      <p:cxnSp>
        <p:nvCxnSpPr>
          <p:cNvPr id="22" name="Straight Arrow Connector 21">
            <a:extLst>
              <a:ext uri="{FF2B5EF4-FFF2-40B4-BE49-F238E27FC236}">
                <a16:creationId xmlns:a16="http://schemas.microsoft.com/office/drawing/2014/main" id="{A0EC1559-AC38-05C4-B0F3-E987CFC35527}"/>
              </a:ext>
            </a:extLst>
          </p:cNvPr>
          <p:cNvCxnSpPr>
            <a:cxnSpLocks/>
          </p:cNvCxnSpPr>
          <p:nvPr/>
        </p:nvCxnSpPr>
        <p:spPr>
          <a:xfrm flipV="1">
            <a:off x="4540947" y="2232750"/>
            <a:ext cx="733666" cy="562942"/>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D0A1F1-53BD-4030-ECEF-1DC8E19532A8}"/>
              </a:ext>
            </a:extLst>
          </p:cNvPr>
          <p:cNvCxnSpPr>
            <a:cxnSpLocks/>
            <a:stCxn id="20" idx="0"/>
          </p:cNvCxnSpPr>
          <p:nvPr/>
        </p:nvCxnSpPr>
        <p:spPr>
          <a:xfrm flipV="1">
            <a:off x="5427740" y="2328706"/>
            <a:ext cx="0" cy="852136"/>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775BC52-030F-E8F6-42CA-3494C24B4707}"/>
              </a:ext>
            </a:extLst>
          </p:cNvPr>
          <p:cNvCxnSpPr>
            <a:cxnSpLocks/>
          </p:cNvCxnSpPr>
          <p:nvPr/>
        </p:nvCxnSpPr>
        <p:spPr>
          <a:xfrm flipH="1" flipV="1">
            <a:off x="5789730" y="2264720"/>
            <a:ext cx="863042" cy="513000"/>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6AC6EE7-4477-A117-0502-B51C1771CC15}"/>
                  </a:ext>
                </a:extLst>
              </p:cNvPr>
              <p:cNvSpPr txBox="1"/>
              <p:nvPr/>
            </p:nvSpPr>
            <p:spPr>
              <a:xfrm>
                <a:off x="4198913" y="223213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25" name="TextBox 24">
                <a:extLst>
                  <a:ext uri="{FF2B5EF4-FFF2-40B4-BE49-F238E27FC236}">
                    <a16:creationId xmlns:a16="http://schemas.microsoft.com/office/drawing/2014/main" id="{66AC6EE7-4477-A117-0502-B51C1771CC15}"/>
                  </a:ext>
                </a:extLst>
              </p:cNvPr>
              <p:cNvSpPr txBox="1">
                <a:spLocks noRot="1" noChangeAspect="1" noMove="1" noResize="1" noEditPoints="1" noAdjustHandles="1" noChangeArrowheads="1" noChangeShapeType="1" noTextEdit="1"/>
              </p:cNvSpPr>
              <p:nvPr/>
            </p:nvSpPr>
            <p:spPr>
              <a:xfrm>
                <a:off x="4198913" y="2232134"/>
                <a:ext cx="530942" cy="400110"/>
              </a:xfrm>
              <a:prstGeom prst="rect">
                <a:avLst/>
              </a:prstGeom>
              <a:blipFill>
                <a:blip r:embed="rId7"/>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6A25C0C-42AB-B4E7-D367-28ACA10C07A3}"/>
                  </a:ext>
                </a:extLst>
              </p:cNvPr>
              <p:cNvSpPr txBox="1"/>
              <p:nvPr/>
            </p:nvSpPr>
            <p:spPr>
              <a:xfrm>
                <a:off x="5477336" y="259563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𝟑</m:t>
                          </m:r>
                        </m:sub>
                      </m:sSub>
                    </m:oMath>
                  </m:oMathPara>
                </a14:m>
                <a:endParaRPr lang="en-US" sz="2000" b="1" i="1" dirty="0"/>
              </a:p>
            </p:txBody>
          </p:sp>
        </mc:Choice>
        <mc:Fallback xmlns="">
          <p:sp>
            <p:nvSpPr>
              <p:cNvPr id="26" name="TextBox 25">
                <a:extLst>
                  <a:ext uri="{FF2B5EF4-FFF2-40B4-BE49-F238E27FC236}">
                    <a16:creationId xmlns:a16="http://schemas.microsoft.com/office/drawing/2014/main" id="{56A25C0C-42AB-B4E7-D367-28ACA10C07A3}"/>
                  </a:ext>
                </a:extLst>
              </p:cNvPr>
              <p:cNvSpPr txBox="1">
                <a:spLocks noRot="1" noChangeAspect="1" noMove="1" noResize="1" noEditPoints="1" noAdjustHandles="1" noChangeArrowheads="1" noChangeShapeType="1" noTextEdit="1"/>
              </p:cNvSpPr>
              <p:nvPr/>
            </p:nvSpPr>
            <p:spPr>
              <a:xfrm>
                <a:off x="5477336" y="2595637"/>
                <a:ext cx="530942" cy="400110"/>
              </a:xfrm>
              <a:prstGeom prst="rect">
                <a:avLst/>
              </a:prstGeom>
              <a:blipFill>
                <a:blip r:embed="rId8"/>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20CF568-AD55-907A-0FA8-71B681C5AFF4}"/>
                  </a:ext>
                </a:extLst>
              </p:cNvPr>
              <p:cNvSpPr txBox="1"/>
              <p:nvPr/>
            </p:nvSpPr>
            <p:spPr>
              <a:xfrm>
                <a:off x="6218182" y="2106130"/>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𝟒</m:t>
                          </m:r>
                        </m:sub>
                      </m:sSub>
                    </m:oMath>
                  </m:oMathPara>
                </a14:m>
                <a:endParaRPr lang="en-US" sz="2000" b="1" i="1" dirty="0">
                  <a:solidFill>
                    <a:schemeClr val="tx1"/>
                  </a:solidFill>
                </a:endParaRPr>
              </a:p>
            </p:txBody>
          </p:sp>
        </mc:Choice>
        <mc:Fallback xmlns="">
          <p:sp>
            <p:nvSpPr>
              <p:cNvPr id="27" name="TextBox 26">
                <a:extLst>
                  <a:ext uri="{FF2B5EF4-FFF2-40B4-BE49-F238E27FC236}">
                    <a16:creationId xmlns:a16="http://schemas.microsoft.com/office/drawing/2014/main" id="{F20CF568-AD55-907A-0FA8-71B681C5AFF4}"/>
                  </a:ext>
                </a:extLst>
              </p:cNvPr>
              <p:cNvSpPr txBox="1">
                <a:spLocks noRot="1" noChangeAspect="1" noMove="1" noResize="1" noEditPoints="1" noAdjustHandles="1" noChangeArrowheads="1" noChangeShapeType="1" noTextEdit="1"/>
              </p:cNvSpPr>
              <p:nvPr/>
            </p:nvSpPr>
            <p:spPr>
              <a:xfrm>
                <a:off x="6218182" y="2106130"/>
                <a:ext cx="530942" cy="400110"/>
              </a:xfrm>
              <a:prstGeom prst="rect">
                <a:avLst/>
              </a:prstGeom>
              <a:blipFill>
                <a:blip r:embed="rId9"/>
                <a:stretch>
                  <a:fillRect b="-7576"/>
                </a:stretch>
              </a:blipFill>
            </p:spPr>
            <p:txBody>
              <a:bodyPr/>
              <a:lstStyle/>
              <a:p>
                <a:r>
                  <a:rPr lang="en-US">
                    <a:noFill/>
                  </a:rPr>
                  <a:t> </a:t>
                </a:r>
              </a:p>
            </p:txBody>
          </p:sp>
        </mc:Fallback>
      </mc:AlternateContent>
    </p:spTree>
    <p:extLst>
      <p:ext uri="{BB962C8B-B14F-4D97-AF65-F5344CB8AC3E}">
        <p14:creationId xmlns:p14="http://schemas.microsoft.com/office/powerpoint/2010/main" val="2693002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FC3D99-02BB-48D3-44B8-DBDF0DE41B75}"/>
              </a:ext>
            </a:extLst>
          </p:cNvPr>
          <p:cNvSpPr txBox="1"/>
          <p:nvPr/>
        </p:nvSpPr>
        <p:spPr>
          <a:xfrm>
            <a:off x="353961" y="501445"/>
            <a:ext cx="3313471" cy="461665"/>
          </a:xfrm>
          <a:prstGeom prst="rect">
            <a:avLst/>
          </a:prstGeom>
          <a:noFill/>
        </p:spPr>
        <p:txBody>
          <a:bodyPr wrap="square" rtlCol="0">
            <a:spAutoFit/>
          </a:bodyPr>
          <a:lstStyle/>
          <a:p>
            <a:r>
              <a:rPr lang="en-US" sz="2400" b="1" dirty="0"/>
              <a:t>Update</a:t>
            </a:r>
          </a:p>
        </p:txBody>
      </p:sp>
      <p:sp>
        <p:nvSpPr>
          <p:cNvPr id="3" name="TextBox 2">
            <a:extLst>
              <a:ext uri="{FF2B5EF4-FFF2-40B4-BE49-F238E27FC236}">
                <a16:creationId xmlns:a16="http://schemas.microsoft.com/office/drawing/2014/main" id="{116F08FD-EBBA-6FD7-C303-B40D72779ED5}"/>
              </a:ext>
            </a:extLst>
          </p:cNvPr>
          <p:cNvSpPr txBox="1"/>
          <p:nvPr/>
        </p:nvSpPr>
        <p:spPr>
          <a:xfrm>
            <a:off x="353961" y="1347019"/>
            <a:ext cx="11484078" cy="923330"/>
          </a:xfrm>
          <a:prstGeom prst="rect">
            <a:avLst/>
          </a:prstGeom>
          <a:noFill/>
        </p:spPr>
        <p:txBody>
          <a:bodyPr wrap="square" rtlCol="0">
            <a:spAutoFit/>
          </a:bodyPr>
          <a:lstStyle/>
          <a:p>
            <a:pPr marL="285750" indent="-285750">
              <a:buFont typeface="Arial" panose="020B0604020202020204" pitchFamily="34" charset="0"/>
              <a:buChar char="•"/>
            </a:pPr>
            <a:r>
              <a:rPr lang="en-US" dirty="0"/>
              <a:t>Finally we need update the feature of the source node.</a:t>
            </a:r>
          </a:p>
          <a:p>
            <a:pPr marL="285750" indent="-285750">
              <a:buFont typeface="Arial" panose="020B0604020202020204" pitchFamily="34" charset="0"/>
              <a:buChar char="•"/>
            </a:pPr>
            <a:r>
              <a:rPr lang="en-US" dirty="0"/>
              <a:t>Here we need to utilize the incoming aggregated message as well for the update.</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D1AE1C-ED04-E6F0-8B85-1D486B1D3BA9}"/>
                  </a:ext>
                </a:extLst>
              </p:cNvPr>
              <p:cNvSpPr txBox="1"/>
              <p:nvPr/>
            </p:nvSpPr>
            <p:spPr>
              <a:xfrm>
                <a:off x="353959" y="2505670"/>
                <a:ext cx="8839201" cy="1938992"/>
              </a:xfrm>
              <a:prstGeom prst="rect">
                <a:avLst/>
              </a:prstGeom>
              <a:noFill/>
            </p:spPr>
            <p:txBody>
              <a:bodyPr wrap="square" rtlCol="0">
                <a:spAutoFit/>
              </a:bodyPr>
              <a:lstStyle/>
              <a:p>
                <a:r>
                  <a:rPr lang="en-US" b="1" dirty="0"/>
                  <a:t>Step 1</a:t>
                </a:r>
              </a:p>
              <a:p>
                <a:endParaRPr lang="en-US" dirty="0"/>
              </a:p>
              <a:p>
                <a:pPr marL="285750" indent="-285750">
                  <a:buFont typeface="Arial" panose="020B0604020202020204" pitchFamily="34" charset="0"/>
                  <a:buChar char="•"/>
                </a:pPr>
                <a:r>
                  <a:rPr lang="en-US" dirty="0"/>
                  <a:t>We will first transform the feature of the source node using MLP or an affine function.</a:t>
                </a:r>
              </a:p>
              <a:p>
                <a:pPr lvl="3"/>
                <a:endParaRPr lang="en-US" sz="2400"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endParaRPr>
              </a:p>
              <a:p>
                <a:pPr lvl="3"/>
                <a14:m>
                  <m:oMathPara xmlns:m="http://schemas.openxmlformats.org/officeDocument/2006/math">
                    <m:oMathParaPr>
                      <m:jc m:val="centerGroup"/>
                    </m:oMathParaPr>
                    <m:oMath xmlns:m="http://schemas.openxmlformats.org/officeDocument/2006/math">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𝑮</m:t>
                      </m:r>
                      <m:d>
                        <m:d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𝒙</m:t>
                              </m:r>
                            </m:e>
                            <m:sub>
                              <m: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oMath>
                  </m:oMathPara>
                </a14:m>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lvl="3"/>
                <a:endParaRPr lang="en-US" dirty="0"/>
              </a:p>
            </p:txBody>
          </p:sp>
        </mc:Choice>
        <mc:Fallback xmlns="">
          <p:sp>
            <p:nvSpPr>
              <p:cNvPr id="4" name="TextBox 3">
                <a:extLst>
                  <a:ext uri="{FF2B5EF4-FFF2-40B4-BE49-F238E27FC236}">
                    <a16:creationId xmlns:a16="http://schemas.microsoft.com/office/drawing/2014/main" id="{57D1AE1C-ED04-E6F0-8B85-1D486B1D3BA9}"/>
                  </a:ext>
                </a:extLst>
              </p:cNvPr>
              <p:cNvSpPr txBox="1">
                <a:spLocks noRot="1" noChangeAspect="1" noMove="1" noResize="1" noEditPoints="1" noAdjustHandles="1" noChangeArrowheads="1" noChangeShapeType="1" noTextEdit="1"/>
              </p:cNvSpPr>
              <p:nvPr/>
            </p:nvSpPr>
            <p:spPr>
              <a:xfrm>
                <a:off x="353959" y="2505670"/>
                <a:ext cx="8839201" cy="1938992"/>
              </a:xfrm>
              <a:prstGeom prst="rect">
                <a:avLst/>
              </a:prstGeom>
              <a:blipFill>
                <a:blip r:embed="rId2"/>
                <a:stretch>
                  <a:fillRect l="-552" t="-1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AC962B-C55E-B2FA-5BF0-AD86347B79D6}"/>
                  </a:ext>
                </a:extLst>
              </p:cNvPr>
              <p:cNvSpPr txBox="1"/>
              <p:nvPr/>
            </p:nvSpPr>
            <p:spPr>
              <a:xfrm>
                <a:off x="353959" y="4271944"/>
                <a:ext cx="8750709" cy="1754326"/>
              </a:xfrm>
              <a:prstGeom prst="rect">
                <a:avLst/>
              </a:prstGeom>
              <a:noFill/>
            </p:spPr>
            <p:txBody>
              <a:bodyPr wrap="square" rtlCol="0">
                <a:spAutoFit/>
              </a:bodyPr>
              <a:lstStyle/>
              <a:p>
                <a:r>
                  <a:rPr lang="en-US" b="1" dirty="0"/>
                  <a:t>Step 2</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Now we need to combine the transformed feature with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t>
                </a:r>
              </a:p>
              <a:p>
                <a:pPr marL="285750" indent="-285750">
                  <a:buFont typeface="Arial" panose="020B0604020202020204" pitchFamily="34" charset="0"/>
                  <a:buChar char="•"/>
                </a:pPr>
                <a:r>
                  <a:rPr lang="en-US" dirty="0"/>
                  <a:t>To combine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b="1" dirty="0"/>
                  <a:t> </a:t>
                </a:r>
                <a:r>
                  <a:rPr lang="en-US" dirty="0"/>
                  <a:t>normally in literature we use,</a:t>
                </a:r>
              </a:p>
              <a:p>
                <a:pPr marL="800100" lvl="1" indent="-342900">
                  <a:buFont typeface="+mj-lt"/>
                  <a:buAutoNum type="arabicPeriod"/>
                </a:pPr>
                <a:r>
                  <a:rPr lang="en-US" dirty="0"/>
                  <a:t>Summation or Averaging</a:t>
                </a:r>
              </a:p>
              <a:p>
                <a:pPr marL="800100" lvl="1" indent="-342900">
                  <a:buFont typeface="+mj-lt"/>
                  <a:buAutoNum type="arabicPeriod"/>
                </a:pPr>
                <a:r>
                  <a:rPr lang="en-US" dirty="0"/>
                  <a:t>Concatenation.</a:t>
                </a:r>
              </a:p>
            </p:txBody>
          </p:sp>
        </mc:Choice>
        <mc:Fallback xmlns="">
          <p:sp>
            <p:nvSpPr>
              <p:cNvPr id="5" name="TextBox 4">
                <a:extLst>
                  <a:ext uri="{FF2B5EF4-FFF2-40B4-BE49-F238E27FC236}">
                    <a16:creationId xmlns:a16="http://schemas.microsoft.com/office/drawing/2014/main" id="{BFAC962B-C55E-B2FA-5BF0-AD86347B79D6}"/>
                  </a:ext>
                </a:extLst>
              </p:cNvPr>
              <p:cNvSpPr txBox="1">
                <a:spLocks noRot="1" noChangeAspect="1" noMove="1" noResize="1" noEditPoints="1" noAdjustHandles="1" noChangeArrowheads="1" noChangeShapeType="1" noTextEdit="1"/>
              </p:cNvSpPr>
              <p:nvPr/>
            </p:nvSpPr>
            <p:spPr>
              <a:xfrm>
                <a:off x="353959" y="4271944"/>
                <a:ext cx="8750709" cy="1754326"/>
              </a:xfrm>
              <a:prstGeom prst="rect">
                <a:avLst/>
              </a:prstGeom>
              <a:blipFill>
                <a:blip r:embed="rId3"/>
                <a:stretch>
                  <a:fillRect l="-557" t="-1736" b="-4861"/>
                </a:stretch>
              </a:blipFill>
            </p:spPr>
            <p:txBody>
              <a:bodyPr/>
              <a:lstStyle/>
              <a:p>
                <a:r>
                  <a:rPr lang="en-US">
                    <a:noFill/>
                  </a:rPr>
                  <a:t> </a:t>
                </a:r>
              </a:p>
            </p:txBody>
          </p:sp>
        </mc:Fallback>
      </mc:AlternateContent>
    </p:spTree>
    <p:extLst>
      <p:ext uri="{BB962C8B-B14F-4D97-AF65-F5344CB8AC3E}">
        <p14:creationId xmlns:p14="http://schemas.microsoft.com/office/powerpoint/2010/main" val="1851771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8DA0-BB85-260F-13BC-5CC4AAB34FFD}"/>
              </a:ext>
            </a:extLst>
          </p:cNvPr>
          <p:cNvSpPr>
            <a:spLocks noGrp="1"/>
          </p:cNvSpPr>
          <p:nvPr>
            <p:ph type="title"/>
          </p:nvPr>
        </p:nvSpPr>
        <p:spPr>
          <a:xfrm>
            <a:off x="1097280" y="193298"/>
            <a:ext cx="10058400" cy="1026562"/>
          </a:xfrm>
        </p:spPr>
        <p:txBody>
          <a:bodyPr/>
          <a:lstStyle/>
          <a:p>
            <a:r>
              <a:rPr lang="en-US" dirty="0"/>
              <a:t>Structured Data</a:t>
            </a:r>
          </a:p>
        </p:txBody>
      </p:sp>
      <p:pic>
        <p:nvPicPr>
          <p:cNvPr id="6" name="Picture 5">
            <a:extLst>
              <a:ext uri="{FF2B5EF4-FFF2-40B4-BE49-F238E27FC236}">
                <a16:creationId xmlns:a16="http://schemas.microsoft.com/office/drawing/2014/main" id="{F393DE4B-626F-303C-7E41-F63D0828A313}"/>
              </a:ext>
            </a:extLst>
          </p:cNvPr>
          <p:cNvPicPr>
            <a:picLocks noChangeAspect="1"/>
          </p:cNvPicPr>
          <p:nvPr/>
        </p:nvPicPr>
        <p:blipFill>
          <a:blip r:embed="rId3"/>
          <a:stretch>
            <a:fillRect/>
          </a:stretch>
        </p:blipFill>
        <p:spPr>
          <a:xfrm>
            <a:off x="908595" y="2238989"/>
            <a:ext cx="3724950" cy="129786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B9E776-B86C-B59C-A537-8B56D3531534}"/>
                  </a:ext>
                </a:extLst>
              </p:cNvPr>
              <p:cNvSpPr txBox="1"/>
              <p:nvPr/>
            </p:nvSpPr>
            <p:spPr>
              <a:xfrm>
                <a:off x="1366530" y="3575230"/>
                <a:ext cx="31337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ℝ</m:t>
                    </m:r>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oMath>
                </a14:m>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 : Signal , Speech etc.</a:t>
                </a:r>
              </a:p>
            </p:txBody>
          </p:sp>
        </mc:Choice>
        <mc:Fallback xmlns="">
          <p:sp>
            <p:nvSpPr>
              <p:cNvPr id="7" name="TextBox 6">
                <a:extLst>
                  <a:ext uri="{FF2B5EF4-FFF2-40B4-BE49-F238E27FC236}">
                    <a16:creationId xmlns:a16="http://schemas.microsoft.com/office/drawing/2014/main" id="{9BB9E776-B86C-B59C-A537-8B56D3531534}"/>
                  </a:ext>
                </a:extLst>
              </p:cNvPr>
              <p:cNvSpPr txBox="1">
                <a:spLocks noRot="1" noChangeAspect="1" noMove="1" noResize="1" noEditPoints="1" noAdjustHandles="1" noChangeArrowheads="1" noChangeShapeType="1" noTextEdit="1"/>
              </p:cNvSpPr>
              <p:nvPr/>
            </p:nvSpPr>
            <p:spPr>
              <a:xfrm>
                <a:off x="1366530" y="3575230"/>
                <a:ext cx="3133725" cy="369332"/>
              </a:xfrm>
              <a:prstGeom prst="rect">
                <a:avLst/>
              </a:prstGeom>
              <a:blipFill>
                <a:blip r:embed="rId4"/>
                <a:stretch>
                  <a:fillRect t="-655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7309132-BAFF-95D4-EF8A-F630A58DC72B}"/>
                  </a:ext>
                </a:extLst>
              </p:cNvPr>
              <p:cNvSpPr txBox="1"/>
              <p:nvPr/>
            </p:nvSpPr>
            <p:spPr>
              <a:xfrm>
                <a:off x="7848602" y="3631622"/>
                <a:ext cx="31337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oMath>
                </a14:m>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 : Images</a:t>
                </a:r>
              </a:p>
            </p:txBody>
          </p:sp>
        </mc:Choice>
        <mc:Fallback xmlns="">
          <p:sp>
            <p:nvSpPr>
              <p:cNvPr id="13" name="TextBox 12">
                <a:extLst>
                  <a:ext uri="{FF2B5EF4-FFF2-40B4-BE49-F238E27FC236}">
                    <a16:creationId xmlns:a16="http://schemas.microsoft.com/office/drawing/2014/main" id="{F7309132-BAFF-95D4-EF8A-F630A58DC72B}"/>
                  </a:ext>
                </a:extLst>
              </p:cNvPr>
              <p:cNvSpPr txBox="1">
                <a:spLocks noRot="1" noChangeAspect="1" noMove="1" noResize="1" noEditPoints="1" noAdjustHandles="1" noChangeArrowheads="1" noChangeShapeType="1" noTextEdit="1"/>
              </p:cNvSpPr>
              <p:nvPr/>
            </p:nvSpPr>
            <p:spPr>
              <a:xfrm>
                <a:off x="7848602" y="3631622"/>
                <a:ext cx="3133725" cy="369332"/>
              </a:xfrm>
              <a:prstGeom prst="rect">
                <a:avLst/>
              </a:prstGeom>
              <a:blipFill>
                <a:blip r:embed="rId5"/>
                <a:stretch>
                  <a:fillRect t="-8333" b="-28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61D799A-E012-2611-6292-99CBD18CCB76}"/>
              </a:ext>
            </a:extLst>
          </p:cNvPr>
          <p:cNvPicPr>
            <a:picLocks noChangeAspect="1"/>
          </p:cNvPicPr>
          <p:nvPr/>
        </p:nvPicPr>
        <p:blipFill>
          <a:blip r:embed="rId6"/>
          <a:stretch>
            <a:fillRect/>
          </a:stretch>
        </p:blipFill>
        <p:spPr>
          <a:xfrm>
            <a:off x="7959013" y="1909577"/>
            <a:ext cx="1572594" cy="1678073"/>
          </a:xfrm>
          <a:prstGeom prst="rect">
            <a:avLst/>
          </a:prstGeom>
        </p:spPr>
      </p:pic>
      <p:pic>
        <p:nvPicPr>
          <p:cNvPr id="19" name="Picture 18">
            <a:extLst>
              <a:ext uri="{FF2B5EF4-FFF2-40B4-BE49-F238E27FC236}">
                <a16:creationId xmlns:a16="http://schemas.microsoft.com/office/drawing/2014/main" id="{F38D1A07-B985-B1F0-C7FD-7A1086A6D557}"/>
              </a:ext>
            </a:extLst>
          </p:cNvPr>
          <p:cNvPicPr>
            <a:picLocks noChangeAspect="1"/>
          </p:cNvPicPr>
          <p:nvPr/>
        </p:nvPicPr>
        <p:blipFill>
          <a:blip r:embed="rId7"/>
          <a:stretch>
            <a:fillRect/>
          </a:stretch>
        </p:blipFill>
        <p:spPr>
          <a:xfrm>
            <a:off x="957955" y="4590837"/>
            <a:ext cx="4652611" cy="1059721"/>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ABECE1-79CE-3791-C0EA-F72829EB5A98}"/>
                  </a:ext>
                </a:extLst>
              </p:cNvPr>
              <p:cNvSpPr txBox="1"/>
              <p:nvPr/>
            </p:nvSpPr>
            <p:spPr>
              <a:xfrm>
                <a:off x="1085803" y="5759393"/>
                <a:ext cx="31337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ℕ</m:t>
                    </m:r>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𝑋</m:t>
                    </m:r>
                  </m:oMath>
                </a14:m>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 : Tabular data</a:t>
                </a:r>
              </a:p>
            </p:txBody>
          </p:sp>
        </mc:Choice>
        <mc:Fallback xmlns="">
          <p:sp>
            <p:nvSpPr>
              <p:cNvPr id="20" name="TextBox 19">
                <a:extLst>
                  <a:ext uri="{FF2B5EF4-FFF2-40B4-BE49-F238E27FC236}">
                    <a16:creationId xmlns:a16="http://schemas.microsoft.com/office/drawing/2014/main" id="{EFABECE1-79CE-3791-C0EA-F72829EB5A98}"/>
                  </a:ext>
                </a:extLst>
              </p:cNvPr>
              <p:cNvSpPr txBox="1">
                <a:spLocks noRot="1" noChangeAspect="1" noMove="1" noResize="1" noEditPoints="1" noAdjustHandles="1" noChangeArrowheads="1" noChangeShapeType="1" noTextEdit="1"/>
              </p:cNvSpPr>
              <p:nvPr/>
            </p:nvSpPr>
            <p:spPr>
              <a:xfrm>
                <a:off x="1085803" y="5759393"/>
                <a:ext cx="3133725" cy="369332"/>
              </a:xfrm>
              <a:prstGeom prst="rect">
                <a:avLst/>
              </a:prstGeom>
              <a:blipFill>
                <a:blip r:embed="rId8"/>
                <a:stretch>
                  <a:fillRect t="-8333" b="-28333"/>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A56AA492-1338-D640-A5A2-CF4924EF9443}"/>
              </a:ext>
            </a:extLst>
          </p:cNvPr>
          <p:cNvPicPr>
            <a:picLocks noChangeAspect="1"/>
          </p:cNvPicPr>
          <p:nvPr/>
        </p:nvPicPr>
        <p:blipFill>
          <a:blip r:embed="rId9"/>
          <a:stretch>
            <a:fillRect/>
          </a:stretch>
        </p:blipFill>
        <p:spPr>
          <a:xfrm>
            <a:off x="7632442" y="4159921"/>
            <a:ext cx="2466872" cy="1596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638A495-101E-D0A0-ED6D-EB73A1FEBC2F}"/>
                  </a:ext>
                </a:extLst>
              </p:cNvPr>
              <p:cNvSpPr txBox="1"/>
              <p:nvPr/>
            </p:nvSpPr>
            <p:spPr>
              <a:xfrm>
                <a:off x="7337452" y="5815724"/>
                <a:ext cx="34338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p>
                    </m:sSup>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sSup>
                      <m:sSupPr>
                        <m:ctrlP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e>
                      <m:sup>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𝑛</m:t>
                        </m:r>
                      </m:sup>
                    </m:sSup>
                  </m:oMath>
                </a14:m>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 : Point clouds, Volumes</a:t>
                </a:r>
              </a:p>
            </p:txBody>
          </p:sp>
        </mc:Choice>
        <mc:Fallback xmlns="">
          <p:sp>
            <p:nvSpPr>
              <p:cNvPr id="23" name="TextBox 22">
                <a:extLst>
                  <a:ext uri="{FF2B5EF4-FFF2-40B4-BE49-F238E27FC236}">
                    <a16:creationId xmlns:a16="http://schemas.microsoft.com/office/drawing/2014/main" id="{7638A495-101E-D0A0-ED6D-EB73A1FEBC2F}"/>
                  </a:ext>
                </a:extLst>
              </p:cNvPr>
              <p:cNvSpPr txBox="1">
                <a:spLocks noRot="1" noChangeAspect="1" noMove="1" noResize="1" noEditPoints="1" noAdjustHandles="1" noChangeArrowheads="1" noChangeShapeType="1" noTextEdit="1"/>
              </p:cNvSpPr>
              <p:nvPr/>
            </p:nvSpPr>
            <p:spPr>
              <a:xfrm>
                <a:off x="7337452" y="5815724"/>
                <a:ext cx="3433862" cy="369332"/>
              </a:xfrm>
              <a:prstGeom prst="rect">
                <a:avLst/>
              </a:prstGeom>
              <a:blipFill>
                <a:blip r:embed="rId10"/>
                <a:stretch>
                  <a:fillRect t="-6557" b="-26230"/>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5C01A4E3-0FDB-D80E-06BB-2A7F57A3E273}"/>
              </a:ext>
            </a:extLst>
          </p:cNvPr>
          <p:cNvSpPr txBox="1">
            <a:spLocks/>
          </p:cNvSpPr>
          <p:nvPr/>
        </p:nvSpPr>
        <p:spPr>
          <a:xfrm>
            <a:off x="1066800" y="1516167"/>
            <a:ext cx="10058400" cy="457717"/>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110000"/>
              </a:lnSpc>
              <a:spcBef>
                <a:spcPts val="1200"/>
              </a:spcBef>
              <a:spcAft>
                <a:spcPts val="200"/>
              </a:spcAft>
              <a:buClr>
                <a:srgbClr val="E88B33"/>
              </a:buClr>
              <a:buSzPct val="100000"/>
              <a:buFont typeface="Calibri" panose="020F0502020204030204" pitchFamily="34" charset="0"/>
              <a:buChar char=" "/>
              <a:tabLst/>
              <a:defRPr/>
            </a:pPr>
            <a:r>
              <a:rPr kumimoji="0" lang="en-US" sz="2000" b="0" i="0" u="none" strike="noStrike" kern="1200" cap="none" spc="0" normalizeH="0" baseline="0" noProof="0" dirty="0">
                <a:ln>
                  <a:noFill/>
                </a:ln>
                <a:solidFill>
                  <a:srgbClr val="000000">
                    <a:lumMod val="75000"/>
                    <a:lumOff val="25000"/>
                  </a:srgbClr>
                </a:solidFill>
                <a:effectLst/>
                <a:uLnTx/>
                <a:uFillTx/>
                <a:latin typeface="Speak Pro" panose="020F0502020204030204"/>
                <a:ea typeface="+mn-ea"/>
                <a:cs typeface="+mn-cs"/>
              </a:rPr>
              <a:t>Structured Data has a specific positional format to describe them.</a:t>
            </a:r>
          </a:p>
        </p:txBody>
      </p:sp>
    </p:spTree>
    <p:extLst>
      <p:ext uri="{BB962C8B-B14F-4D97-AF65-F5344CB8AC3E}">
        <p14:creationId xmlns:p14="http://schemas.microsoft.com/office/powerpoint/2010/main" val="903472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6221181-C9C0-A847-89C2-38BC8099B929}"/>
                  </a:ext>
                </a:extLst>
              </p:cNvPr>
              <p:cNvSpPr txBox="1"/>
              <p:nvPr/>
            </p:nvSpPr>
            <p:spPr>
              <a:xfrm>
                <a:off x="462115" y="747252"/>
                <a:ext cx="10923639" cy="4431983"/>
              </a:xfrm>
              <a:prstGeom prst="rect">
                <a:avLst/>
              </a:prstGeom>
              <a:noFill/>
            </p:spPr>
            <p:txBody>
              <a:bodyPr wrap="square" rtlCol="0">
                <a:spAutoFit/>
              </a:bodyPr>
              <a:lstStyle/>
              <a:p>
                <a:r>
                  <a:rPr lang="en-US" sz="2400" b="1" dirty="0"/>
                  <a:t>To elaborate </a:t>
                </a:r>
              </a:p>
              <a:p>
                <a:endParaRPr lang="en-US" sz="2400" b="1" dirty="0"/>
              </a:p>
              <a:p>
                <a:r>
                  <a:rPr lang="en-US" dirty="0"/>
                  <a:t>We can combine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dirty="0"/>
                  <a:t>  in the following way</a:t>
                </a:r>
              </a:p>
              <a:p>
                <a:endParaRPr lang="en-US" dirty="0"/>
              </a:p>
              <a:p>
                <a:r>
                  <a:rPr lang="en-US" dirty="0"/>
                  <a:t>	</a:t>
                </a:r>
                <a:r>
                  <a:rPr lang="en-US" sz="1800" dirty="0">
                    <a:effectLst/>
                    <a:ea typeface="Calibri" panose="020F0502020204030204" pitchFamily="34" charset="0"/>
                    <a:cs typeface="Times New Roman" panose="02020603050405020304" pitchFamily="18" charset="0"/>
                  </a:rPr>
                  <a:t> </a:t>
                </a:r>
                <a14:m>
                  <m:oMath xmlns:m="http://schemas.openxmlformats.org/officeDocument/2006/math">
                    <m:r>
                      <a:rPr lang="en-US" sz="20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𝑮</m:t>
                    </m:r>
                    <m:d>
                      <m:dPr>
                        <m:ctrlP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𝒙</m:t>
                            </m:r>
                          </m:e>
                          <m:sub>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𝑶𝑹</m:t>
                    </m:r>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𝑮</m:t>
                    </m:r>
                    <m:d>
                      <m:dPr>
                        <m:ctrlP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𝒙</m:t>
                            </m:r>
                          </m:e>
                          <m:sub>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0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		Here “||” stand for concatenation</a:t>
                </a:r>
              </a:p>
              <a:p>
                <a:r>
                  <a:rPr lang="en-US" b="1" u="sng" dirty="0">
                    <a:solidFill>
                      <a:srgbClr val="FF0000"/>
                    </a:solidFill>
                  </a:rPr>
                  <a:t>NOTE</a:t>
                </a:r>
                <a:r>
                  <a:rPr lang="en-US" b="1" dirty="0">
                    <a:solidFill>
                      <a:srgbClr val="FF0000"/>
                    </a:solidFill>
                  </a:rPr>
                  <a:t>: </a:t>
                </a:r>
              </a:p>
              <a:p>
                <a:pPr marL="285750" indent="-285750">
                  <a:buFont typeface="Arial" panose="020B0604020202020204" pitchFamily="34" charset="0"/>
                  <a:buChar char="•"/>
                </a:pPr>
                <a:r>
                  <a:rPr lang="en-US" dirty="0"/>
                  <a:t>Few items to note, if summation is your choice of combining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b="1" dirty="0">
                    <a:solidFill>
                      <a:srgbClr val="FF0000"/>
                    </a:solidFill>
                  </a:rPr>
                  <a:t> </a:t>
                </a:r>
                <a:r>
                  <a:rPr lang="en-US" dirty="0"/>
                  <a:t>then dimensions of </a:t>
                </a:r>
                <a14:m>
                  <m:oMath xmlns:m="http://schemas.openxmlformats.org/officeDocument/2006/math">
                    <m:sSub>
                      <m:sSubPr>
                        <m:ctrlPr>
                          <a:rPr lang="en-US" b="1" i="1">
                            <a:latin typeface="Cambria Math" panose="02040503050406030204" pitchFamily="18" charset="0"/>
                            <a:ea typeface="Calibri" panose="020F0502020204030204" pitchFamily="34" charset="0"/>
                            <a:cs typeface="Times New Roman" panose="02020603050405020304" pitchFamily="18" charset="0"/>
                          </a:rPr>
                        </m:ctrlPr>
                      </m:sSubPr>
                      <m:e>
                        <m:r>
                          <a:rPr lang="en-US" b="1" i="1">
                            <a:latin typeface="Cambria Math" panose="02040503050406030204" pitchFamily="18" charset="0"/>
                            <a:ea typeface="Calibri" panose="020F0502020204030204" pitchFamily="34" charset="0"/>
                            <a:cs typeface="Times New Roman" panose="02020603050405020304" pitchFamily="18" charset="0"/>
                          </a:rPr>
                          <m:t>𝒎</m:t>
                        </m:r>
                      </m:e>
                      <m:sub>
                        <m:r>
                          <a:rPr lang="en-US" b="1" i="1">
                            <a:latin typeface="Cambria Math" panose="02040503050406030204" pitchFamily="18" charset="0"/>
                            <a:ea typeface="Calibri" panose="020F0502020204030204" pitchFamily="34" charset="0"/>
                            <a:cs typeface="Times New Roman" panose="02020603050405020304" pitchFamily="18" charset="0"/>
                          </a:rPr>
                          <m:t>𝒊</m:t>
                        </m:r>
                        <m:r>
                          <a:rPr lang="en-US" b="1" i="1">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latin typeface="Cambria Math" panose="02040503050406030204" pitchFamily="18" charset="0"/>
                                <a:ea typeface="Calibri" panose="020F0502020204030204" pitchFamily="34" charset="0"/>
                                <a:cs typeface="Times New Roman" panose="02020603050405020304" pitchFamily="18" charset="0"/>
                              </a:rPr>
                            </m:ctrlPr>
                          </m:sSubPr>
                          <m:e>
                            <m:r>
                              <a:rPr lang="en-US" b="1" i="1">
                                <a:latin typeface="Cambria Math" panose="02040503050406030204" pitchFamily="18" charset="0"/>
                                <a:ea typeface="Calibri" panose="020F0502020204030204" pitchFamily="34" charset="0"/>
                                <a:cs typeface="Times New Roman" panose="02020603050405020304" pitchFamily="18" charset="0"/>
                              </a:rPr>
                              <m:t>𝒙</m:t>
                            </m:r>
                          </m:e>
                          <m:sub>
                            <m:r>
                              <a:rPr lang="en-US" b="1" i="1">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b="1" dirty="0">
                    <a:solidFill>
                      <a:srgbClr val="FF0000"/>
                    </a:solidFill>
                  </a:rPr>
                  <a:t> </a:t>
                </a:r>
                <a:r>
                  <a:rPr lang="en-US" dirty="0"/>
                  <a:t>should agree.</a:t>
                </a:r>
              </a:p>
              <a:p>
                <a:pPr marL="285750" indent="-285750">
                  <a:buFont typeface="Arial" panose="020B0604020202020204" pitchFamily="34" charset="0"/>
                  <a:buChar char="•"/>
                </a:pPr>
                <a:r>
                  <a:rPr lang="en-US" dirty="0"/>
                  <a:t>Normally we perform concatenation as the choice of aggregation in the hidden layers and summation in the final layer.</a:t>
                </a:r>
              </a:p>
              <a:p>
                <a:endParaRPr lang="en-US" dirty="0"/>
              </a:p>
              <a:p>
                <a:r>
                  <a:rPr lang="en-US" dirty="0"/>
                  <a:t>        </a:t>
                </a:r>
              </a:p>
              <a:p>
                <a:r>
                  <a:rPr lang="en-US" b="1" dirty="0">
                    <a:solidFill>
                      <a:srgbClr val="FF0000"/>
                    </a:solidFill>
                  </a:rPr>
                  <a:t>          </a:t>
                </a:r>
              </a:p>
            </p:txBody>
          </p:sp>
        </mc:Choice>
        <mc:Fallback xmlns="">
          <p:sp>
            <p:nvSpPr>
              <p:cNvPr id="2" name="TextBox 1">
                <a:extLst>
                  <a:ext uri="{FF2B5EF4-FFF2-40B4-BE49-F238E27FC236}">
                    <a16:creationId xmlns:a16="http://schemas.microsoft.com/office/drawing/2014/main" id="{46221181-C9C0-A847-89C2-38BC8099B929}"/>
                  </a:ext>
                </a:extLst>
              </p:cNvPr>
              <p:cNvSpPr txBox="1">
                <a:spLocks noRot="1" noChangeAspect="1" noMove="1" noResize="1" noEditPoints="1" noAdjustHandles="1" noChangeArrowheads="1" noChangeShapeType="1" noTextEdit="1"/>
              </p:cNvSpPr>
              <p:nvPr/>
            </p:nvSpPr>
            <p:spPr>
              <a:xfrm>
                <a:off x="462115" y="747252"/>
                <a:ext cx="10923639" cy="4431983"/>
              </a:xfrm>
              <a:prstGeom prst="rect">
                <a:avLst/>
              </a:prstGeom>
              <a:blipFill>
                <a:blip r:embed="rId2"/>
                <a:stretch>
                  <a:fillRect l="-893" t="-1100" r="-4799"/>
                </a:stretch>
              </a:blipFill>
            </p:spPr>
            <p:txBody>
              <a:bodyPr/>
              <a:lstStyle/>
              <a:p>
                <a:r>
                  <a:rPr lang="en-US">
                    <a:noFill/>
                  </a:rPr>
                  <a:t> </a:t>
                </a:r>
              </a:p>
            </p:txBody>
          </p:sp>
        </mc:Fallback>
      </mc:AlternateContent>
    </p:spTree>
    <p:extLst>
      <p:ext uri="{BB962C8B-B14F-4D97-AF65-F5344CB8AC3E}">
        <p14:creationId xmlns:p14="http://schemas.microsoft.com/office/powerpoint/2010/main" val="1541355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3F13E2F-CF6D-5DEB-91E1-649F5A774497}"/>
                  </a:ext>
                </a:extLst>
              </p:cNvPr>
              <p:cNvSpPr txBox="1"/>
              <p:nvPr/>
            </p:nvSpPr>
            <p:spPr>
              <a:xfrm>
                <a:off x="545690" y="491613"/>
                <a:ext cx="11100620" cy="4062651"/>
              </a:xfrm>
              <a:prstGeom prst="rect">
                <a:avLst/>
              </a:prstGeom>
              <a:noFill/>
            </p:spPr>
            <p:txBody>
              <a:bodyPr wrap="square" rtlCol="0">
                <a:spAutoFit/>
              </a:bodyPr>
              <a:lstStyle/>
              <a:p>
                <a:r>
                  <a:rPr lang="en-US" b="1" dirty="0"/>
                  <a:t>Step 3</a:t>
                </a:r>
              </a:p>
              <a:p>
                <a:endParaRPr lang="en-US" b="1" dirty="0"/>
              </a:p>
              <a:p>
                <a:pPr marL="285750" indent="-285750">
                  <a:buFont typeface="Arial" panose="020B0604020202020204" pitchFamily="34" charset="0"/>
                  <a:buChar char="•"/>
                </a:pPr>
                <a:r>
                  <a:rPr lang="en-US" dirty="0"/>
                  <a:t>Now that we have combined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b="1" dirty="0"/>
                  <a:t> </a:t>
                </a:r>
                <a:r>
                  <a:rPr lang="en-US" dirty="0"/>
                  <a:t>we will add the usual Neural Networks.</a:t>
                </a:r>
              </a:p>
              <a:p>
                <a:pPr marL="285750" indent="-285750">
                  <a:buFont typeface="Arial" panose="020B0604020202020204" pitchFamily="34" charset="0"/>
                  <a:buChar char="•"/>
                </a:pPr>
                <a:r>
                  <a:rPr lang="en-US" dirty="0"/>
                  <a:t>By that, we will pass the combination of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dirty="0"/>
                  <a:t> into a MLP and then introduce a non-linearity to it.</a:t>
                </a:r>
              </a:p>
              <a:p>
                <a:pPr marL="285750" indent="-285750">
                  <a:buFont typeface="Arial" panose="020B0604020202020204" pitchFamily="34" charset="0"/>
                  <a:buChar char="•"/>
                </a:pPr>
                <a:endParaRPr lang="en-US" dirty="0"/>
              </a:p>
              <a:p>
                <a:r>
                  <a:rPr lang="en-US" dirty="0"/>
                  <a:t>	</a:t>
                </a:r>
              </a:p>
              <a:p>
                <a:r>
                  <a:rPr lang="en-US" dirty="0"/>
                  <a:t>		</a:t>
                </a:r>
                <a:r>
                  <a:rPr lang="en-US" sz="1800" dirty="0">
                    <a:effectLst/>
                    <a:ea typeface="Calibri" panose="020F0502020204030204" pitchFamily="34" charset="0"/>
                    <a:cs typeface="Times New Roman" panose="02020603050405020304" pitchFamily="18" charset="0"/>
                  </a:rPr>
                  <a:t>	</a:t>
                </a:r>
                <a14:m>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𝒉</m:t>
                        </m:r>
                      </m:e>
                      <m:sub>
                        <m:r>
                          <a:rPr lang="en-US" sz="2400" b="1" i="1">
                            <a:solidFill>
                              <a:srgbClr val="0070C0"/>
                            </a:solidFill>
                            <a:latin typeface="Cambria Math" panose="02040503050406030204" pitchFamily="18" charset="0"/>
                          </a:rPr>
                          <m:t>𝒊</m:t>
                        </m:r>
                      </m:sub>
                    </m:sSub>
                    <m:r>
                      <a:rPr lang="en-US" sz="2400" b="1" i="1">
                        <a:solidFill>
                          <a:srgbClr val="0070C0"/>
                        </a:solidFill>
                        <a:latin typeface="Cambria Math" panose="02040503050406030204" pitchFamily="18" charset="0"/>
                      </a:rPr>
                      <m:t> =</m:t>
                    </m:r>
                    <m:r>
                      <a:rPr lang="en-US" sz="2400" b="1" i="1">
                        <a:solidFill>
                          <a:srgbClr val="0070C0"/>
                        </a:solidFill>
                        <a:latin typeface="Cambria Math" panose="02040503050406030204" pitchFamily="18" charset="0"/>
                      </a:rPr>
                      <m:t>𝝈</m:t>
                    </m:r>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𝑯</m:t>
                    </m:r>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𝑮</m:t>
                    </m:r>
                    <m:d>
                      <m:dPr>
                        <m:ctrlPr>
                          <a:rPr lang="en-US" sz="2400" b="1" i="1">
                            <a:solidFill>
                              <a:srgbClr val="0070C0"/>
                            </a:solidFill>
                            <a:latin typeface="Cambria Math" panose="02040503050406030204" pitchFamily="18" charset="0"/>
                          </a:rPr>
                        </m:ctrlPr>
                      </m:dPr>
                      <m:e>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𝒊</m:t>
                            </m:r>
                          </m:sub>
                        </m:sSub>
                      </m:e>
                    </m:d>
                    <m:r>
                      <a:rPr lang="en-US" sz="2400" b="1" i="1">
                        <a:solidFill>
                          <a:srgbClr val="0070C0"/>
                        </a:solidFill>
                        <a:latin typeface="Cambria Math" panose="02040503050406030204" pitchFamily="18" charset="0"/>
                      </a:rPr>
                      <m:t> , </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𝒎</m:t>
                        </m:r>
                      </m:e>
                      <m:sub>
                        <m:r>
                          <a:rPr lang="en-US" sz="2400" b="1" i="1">
                            <a:solidFill>
                              <a:srgbClr val="0070C0"/>
                            </a:solidFill>
                            <a:latin typeface="Cambria Math" panose="02040503050406030204" pitchFamily="18" charset="0"/>
                          </a:rPr>
                          <m:t>𝒊</m:t>
                        </m:r>
                      </m:sub>
                    </m:sSub>
                    <m:r>
                      <a:rPr lang="en-US" sz="2400" b="1" i="1">
                        <a:solidFill>
                          <a:srgbClr val="0070C0"/>
                        </a:solidFill>
                        <a:latin typeface="Cambria Math" panose="02040503050406030204" pitchFamily="18" charset="0"/>
                      </a:rPr>
                      <m:t>))</m:t>
                    </m:r>
                  </m:oMath>
                </a14:m>
                <a:endParaRPr lang="en-US" b="1" dirty="0"/>
              </a:p>
              <a:p>
                <a:r>
                  <a:rPr lang="en-US" b="1" dirty="0">
                    <a:latin typeface="Calibri" panose="020F0502020204030204" pitchFamily="34" charset="0"/>
                    <a:ea typeface="Calibri" panose="020F0502020204030204" pitchFamily="34" charset="0"/>
                    <a:cs typeface="Times New Roman" panose="02020603050405020304" pitchFamily="18" charset="0"/>
                  </a:rPr>
                  <a:t>			</a:t>
                </a: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Where,</a:t>
                </a:r>
              </a:p>
              <a:p>
                <a:r>
                  <a:rPr lang="en-US"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H = </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MLP </a:t>
                </a:r>
              </a:p>
              <a:p>
                <a:r>
                  <a:rPr lang="en-US" sz="18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US" sz="1800" b="1" i="1">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t>𝝈</m:t>
                    </m:r>
                  </m:oMath>
                </a14:m>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 Non-linearity (</a:t>
                </a:r>
                <a:r>
                  <a:rPr lang="en-US" dirty="0" err="1">
                    <a:solidFill>
                      <a:srgbClr val="0070C0"/>
                    </a:solidFill>
                    <a:latin typeface="Calibri" panose="020F0502020204030204" pitchFamily="34" charset="0"/>
                    <a:ea typeface="Calibri" panose="020F0502020204030204" pitchFamily="34" charset="0"/>
                    <a:cs typeface="Times New Roman" panose="02020603050405020304" pitchFamily="18" charset="0"/>
                  </a:rPr>
                  <a:t>eg:sigmoid</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n-US" dirty="0" err="1">
                    <a:solidFill>
                      <a:srgbClr val="0070C0"/>
                    </a:solidFill>
                    <a:latin typeface="Calibri" panose="020F0502020204030204" pitchFamily="34" charset="0"/>
                    <a:ea typeface="Calibri" panose="020F0502020204030204" pitchFamily="34" charset="0"/>
                    <a:cs typeface="Times New Roman" panose="02020603050405020304" pitchFamily="18" charset="0"/>
                  </a:rPr>
                  <a:t>ReLu</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 Tanh etc..)</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r>
                  <a:rPr lang="en-US" dirty="0"/>
                  <a:t>	</a:t>
                </a:r>
              </a:p>
            </p:txBody>
          </p:sp>
        </mc:Choice>
        <mc:Fallback xmlns="">
          <p:sp>
            <p:nvSpPr>
              <p:cNvPr id="2" name="TextBox 1">
                <a:extLst>
                  <a:ext uri="{FF2B5EF4-FFF2-40B4-BE49-F238E27FC236}">
                    <a16:creationId xmlns:a16="http://schemas.microsoft.com/office/drawing/2014/main" id="{D3F13E2F-CF6D-5DEB-91E1-649F5A774497}"/>
                  </a:ext>
                </a:extLst>
              </p:cNvPr>
              <p:cNvSpPr txBox="1">
                <a:spLocks noRot="1" noChangeAspect="1" noMove="1" noResize="1" noEditPoints="1" noAdjustHandles="1" noChangeArrowheads="1" noChangeShapeType="1" noTextEdit="1"/>
              </p:cNvSpPr>
              <p:nvPr/>
            </p:nvSpPr>
            <p:spPr>
              <a:xfrm>
                <a:off x="545690" y="491613"/>
                <a:ext cx="11100620" cy="4062651"/>
              </a:xfrm>
              <a:prstGeom prst="rect">
                <a:avLst/>
              </a:prstGeom>
              <a:blipFill>
                <a:blip r:embed="rId2"/>
                <a:stretch>
                  <a:fillRect l="-495" t="-751"/>
                </a:stretch>
              </a:blipFill>
            </p:spPr>
            <p:txBody>
              <a:bodyPr/>
              <a:lstStyle/>
              <a:p>
                <a:r>
                  <a:rPr lang="en-US">
                    <a:noFill/>
                  </a:rPr>
                  <a:t> </a:t>
                </a:r>
              </a:p>
            </p:txBody>
          </p:sp>
        </mc:Fallback>
      </mc:AlternateContent>
    </p:spTree>
    <p:extLst>
      <p:ext uri="{BB962C8B-B14F-4D97-AF65-F5344CB8AC3E}">
        <p14:creationId xmlns:p14="http://schemas.microsoft.com/office/powerpoint/2010/main" val="153944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4DAB0-E5D6-D279-D42B-EA662FFE8C84}"/>
              </a:ext>
            </a:extLst>
          </p:cNvPr>
          <p:cNvSpPr txBox="1"/>
          <p:nvPr/>
        </p:nvSpPr>
        <p:spPr>
          <a:xfrm>
            <a:off x="481781" y="353961"/>
            <a:ext cx="6233651" cy="461665"/>
          </a:xfrm>
          <a:prstGeom prst="rect">
            <a:avLst/>
          </a:prstGeom>
          <a:noFill/>
        </p:spPr>
        <p:txBody>
          <a:bodyPr wrap="square" rtlCol="0">
            <a:spAutoFit/>
          </a:bodyPr>
          <a:lstStyle/>
          <a:p>
            <a:r>
              <a:rPr lang="en-US" sz="2400" b="1" dirty="0"/>
              <a:t>To sum up the operations in a GNN layer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4D95CB5-E0A3-30F0-10A0-CD2645D6427F}"/>
                  </a:ext>
                </a:extLst>
              </p:cNvPr>
              <p:cNvSpPr txBox="1"/>
              <p:nvPr/>
            </p:nvSpPr>
            <p:spPr>
              <a:xfrm>
                <a:off x="4363633" y="2481143"/>
                <a:ext cx="3379686" cy="5230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𝑨𝑮𝑮</m:t>
                      </m:r>
                      <m:d>
                        <m:d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𝒉</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𝑵</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oMath>
                  </m:oMathPara>
                </a14:m>
                <a:endParaRPr lang="en-US" dirty="0"/>
              </a:p>
            </p:txBody>
          </p:sp>
        </mc:Choice>
        <mc:Fallback xmlns="">
          <p:sp>
            <p:nvSpPr>
              <p:cNvPr id="16" name="TextBox 15">
                <a:extLst>
                  <a:ext uri="{FF2B5EF4-FFF2-40B4-BE49-F238E27FC236}">
                    <a16:creationId xmlns:a16="http://schemas.microsoft.com/office/drawing/2014/main" id="{B4D95CB5-E0A3-30F0-10A0-CD2645D6427F}"/>
                  </a:ext>
                </a:extLst>
              </p:cNvPr>
              <p:cNvSpPr txBox="1">
                <a:spLocks noRot="1" noChangeAspect="1" noMove="1" noResize="1" noEditPoints="1" noAdjustHandles="1" noChangeArrowheads="1" noChangeShapeType="1" noTextEdit="1"/>
              </p:cNvSpPr>
              <p:nvPr/>
            </p:nvSpPr>
            <p:spPr>
              <a:xfrm>
                <a:off x="4363633" y="2481143"/>
                <a:ext cx="3379686" cy="52309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EA0D91D-672E-D7D4-AB8C-23DBBB0A1656}"/>
                  </a:ext>
                </a:extLst>
              </p:cNvPr>
              <p:cNvSpPr txBox="1"/>
              <p:nvPr/>
            </p:nvSpPr>
            <p:spPr>
              <a:xfrm>
                <a:off x="8738267" y="2523340"/>
                <a:ext cx="33796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𝒉</m:t>
                          </m:r>
                        </m:e>
                        <m:sub>
                          <m:r>
                            <a:rPr lang="en-US" sz="2400" b="1" i="1">
                              <a:solidFill>
                                <a:srgbClr val="0070C0"/>
                              </a:solidFill>
                              <a:latin typeface="Cambria Math" panose="02040503050406030204" pitchFamily="18" charset="0"/>
                            </a:rPr>
                            <m:t>𝒊</m:t>
                          </m:r>
                        </m:sub>
                      </m:sSub>
                      <m:r>
                        <a:rPr lang="en-US" sz="2400" b="1" i="1">
                          <a:solidFill>
                            <a:srgbClr val="0070C0"/>
                          </a:solidFill>
                          <a:latin typeface="Cambria Math" panose="02040503050406030204" pitchFamily="18" charset="0"/>
                        </a:rPr>
                        <m:t> =</m:t>
                      </m:r>
                      <m:r>
                        <a:rPr lang="en-US" sz="2400" b="1" i="1">
                          <a:solidFill>
                            <a:srgbClr val="0070C0"/>
                          </a:solidFill>
                          <a:latin typeface="Cambria Math" panose="02040503050406030204" pitchFamily="18" charset="0"/>
                        </a:rPr>
                        <m:t>𝝈</m:t>
                      </m:r>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𝑯</m:t>
                      </m:r>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𝑮</m:t>
                      </m:r>
                      <m:d>
                        <m:dPr>
                          <m:ctrlPr>
                            <a:rPr lang="en-US" sz="2400" b="1" i="1">
                              <a:solidFill>
                                <a:srgbClr val="0070C0"/>
                              </a:solidFill>
                              <a:latin typeface="Cambria Math" panose="02040503050406030204" pitchFamily="18" charset="0"/>
                            </a:rPr>
                          </m:ctrlPr>
                        </m:dPr>
                        <m:e>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𝒊</m:t>
                              </m:r>
                            </m:sub>
                          </m:sSub>
                        </m:e>
                      </m:d>
                      <m:r>
                        <a:rPr lang="en-US" sz="2400" b="1" i="1">
                          <a:solidFill>
                            <a:srgbClr val="0070C0"/>
                          </a:solidFill>
                          <a:latin typeface="Cambria Math" panose="02040503050406030204" pitchFamily="18" charset="0"/>
                        </a:rPr>
                        <m:t> , </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𝒎</m:t>
                          </m:r>
                        </m:e>
                        <m:sub>
                          <m:r>
                            <a:rPr lang="en-US" sz="2400" b="1" i="1">
                              <a:solidFill>
                                <a:srgbClr val="0070C0"/>
                              </a:solidFill>
                              <a:latin typeface="Cambria Math" panose="02040503050406030204" pitchFamily="18" charset="0"/>
                            </a:rPr>
                            <m:t>𝒊</m:t>
                          </m:r>
                        </m:sub>
                      </m:sSub>
                      <m:r>
                        <a:rPr lang="en-US" sz="2400" b="1" i="1">
                          <a:solidFill>
                            <a:srgbClr val="0070C0"/>
                          </a:solidFill>
                          <a:latin typeface="Cambria Math" panose="02040503050406030204" pitchFamily="18" charset="0"/>
                        </a:rPr>
                        <m:t>))</m:t>
                      </m:r>
                    </m:oMath>
                  </m:oMathPara>
                </a14:m>
                <a:endParaRPr lang="en-US" sz="2400" b="1" dirty="0"/>
              </a:p>
            </p:txBody>
          </p:sp>
        </mc:Choice>
        <mc:Fallback xmlns="">
          <p:sp>
            <p:nvSpPr>
              <p:cNvPr id="18" name="TextBox 17">
                <a:extLst>
                  <a:ext uri="{FF2B5EF4-FFF2-40B4-BE49-F238E27FC236}">
                    <a16:creationId xmlns:a16="http://schemas.microsoft.com/office/drawing/2014/main" id="{BEA0D91D-672E-D7D4-AB8C-23DBBB0A1656}"/>
                  </a:ext>
                </a:extLst>
              </p:cNvPr>
              <p:cNvSpPr txBox="1">
                <a:spLocks noRot="1" noChangeAspect="1" noMove="1" noResize="1" noEditPoints="1" noAdjustHandles="1" noChangeArrowheads="1" noChangeShapeType="1" noTextEdit="1"/>
              </p:cNvSpPr>
              <p:nvPr/>
            </p:nvSpPr>
            <p:spPr>
              <a:xfrm>
                <a:off x="8738267" y="2523340"/>
                <a:ext cx="3379686" cy="461665"/>
              </a:xfrm>
              <a:prstGeom prst="rect">
                <a:avLst/>
              </a:prstGeom>
              <a:blipFill>
                <a:blip r:embed="rId3"/>
                <a:stretch>
                  <a:fillRect b="-17105"/>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5F3CFBAF-4965-0080-905F-41B937C88500}"/>
              </a:ext>
            </a:extLst>
          </p:cNvPr>
          <p:cNvPicPr>
            <a:picLocks noChangeAspect="1"/>
          </p:cNvPicPr>
          <p:nvPr/>
        </p:nvPicPr>
        <p:blipFill>
          <a:blip r:embed="rId4"/>
          <a:stretch>
            <a:fillRect/>
          </a:stretch>
        </p:blipFill>
        <p:spPr>
          <a:xfrm>
            <a:off x="1321384" y="2239686"/>
            <a:ext cx="661066" cy="661066"/>
          </a:xfrm>
          <a:prstGeom prst="rect">
            <a:avLst/>
          </a:prstGeom>
        </p:spPr>
      </p:pic>
      <p:pic>
        <p:nvPicPr>
          <p:cNvPr id="20" name="Picture 19">
            <a:extLst>
              <a:ext uri="{FF2B5EF4-FFF2-40B4-BE49-F238E27FC236}">
                <a16:creationId xmlns:a16="http://schemas.microsoft.com/office/drawing/2014/main" id="{48C2582F-72E7-BF60-0389-574FC509B243}"/>
              </a:ext>
            </a:extLst>
          </p:cNvPr>
          <p:cNvPicPr>
            <a:picLocks noChangeAspect="1"/>
          </p:cNvPicPr>
          <p:nvPr/>
        </p:nvPicPr>
        <p:blipFill>
          <a:blip r:embed="rId5"/>
          <a:stretch>
            <a:fillRect/>
          </a:stretch>
        </p:blipFill>
        <p:spPr>
          <a:xfrm>
            <a:off x="0" y="3287836"/>
            <a:ext cx="661066" cy="661066"/>
          </a:xfrm>
          <a:prstGeom prst="rect">
            <a:avLst/>
          </a:prstGeom>
        </p:spPr>
      </p:pic>
      <p:pic>
        <p:nvPicPr>
          <p:cNvPr id="21" name="Picture 20">
            <a:extLst>
              <a:ext uri="{FF2B5EF4-FFF2-40B4-BE49-F238E27FC236}">
                <a16:creationId xmlns:a16="http://schemas.microsoft.com/office/drawing/2014/main" id="{8BD7356E-9E86-6710-9CDA-2285E7C2B513}"/>
              </a:ext>
            </a:extLst>
          </p:cNvPr>
          <p:cNvPicPr>
            <a:picLocks noChangeAspect="1"/>
          </p:cNvPicPr>
          <p:nvPr/>
        </p:nvPicPr>
        <p:blipFill>
          <a:blip r:embed="rId6"/>
          <a:stretch>
            <a:fillRect/>
          </a:stretch>
        </p:blipFill>
        <p:spPr>
          <a:xfrm>
            <a:off x="1217326" y="3752888"/>
            <a:ext cx="661066" cy="661066"/>
          </a:xfrm>
          <a:prstGeom prst="rect">
            <a:avLst/>
          </a:prstGeom>
        </p:spPr>
      </p:pic>
      <p:pic>
        <p:nvPicPr>
          <p:cNvPr id="22" name="Picture 21">
            <a:extLst>
              <a:ext uri="{FF2B5EF4-FFF2-40B4-BE49-F238E27FC236}">
                <a16:creationId xmlns:a16="http://schemas.microsoft.com/office/drawing/2014/main" id="{1947179D-5144-B0CC-8BF3-0A6653D88F00}"/>
              </a:ext>
            </a:extLst>
          </p:cNvPr>
          <p:cNvPicPr>
            <a:picLocks noChangeAspect="1"/>
          </p:cNvPicPr>
          <p:nvPr/>
        </p:nvPicPr>
        <p:blipFill>
          <a:blip r:embed="rId7"/>
          <a:stretch>
            <a:fillRect/>
          </a:stretch>
        </p:blipFill>
        <p:spPr>
          <a:xfrm>
            <a:off x="2699051" y="3349766"/>
            <a:ext cx="661067" cy="661067"/>
          </a:xfrm>
          <a:prstGeom prst="rect">
            <a:avLst/>
          </a:prstGeom>
        </p:spPr>
      </p:pic>
      <p:cxnSp>
        <p:nvCxnSpPr>
          <p:cNvPr id="23" name="Straight Arrow Connector 22">
            <a:extLst>
              <a:ext uri="{FF2B5EF4-FFF2-40B4-BE49-F238E27FC236}">
                <a16:creationId xmlns:a16="http://schemas.microsoft.com/office/drawing/2014/main" id="{C5F2B383-D7C5-0B15-5889-CDC06871793F}"/>
              </a:ext>
            </a:extLst>
          </p:cNvPr>
          <p:cNvCxnSpPr>
            <a:cxnSpLocks/>
          </p:cNvCxnSpPr>
          <p:nvPr/>
        </p:nvCxnSpPr>
        <p:spPr>
          <a:xfrm flipV="1">
            <a:off x="661066" y="2804796"/>
            <a:ext cx="733666" cy="562942"/>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BAD6A3B-83AC-39CA-3454-7CA7AAD46B38}"/>
              </a:ext>
            </a:extLst>
          </p:cNvPr>
          <p:cNvCxnSpPr>
            <a:cxnSpLocks/>
            <a:stCxn id="21" idx="0"/>
          </p:cNvCxnSpPr>
          <p:nvPr/>
        </p:nvCxnSpPr>
        <p:spPr>
          <a:xfrm flipV="1">
            <a:off x="1547859" y="2900752"/>
            <a:ext cx="0" cy="852136"/>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2AB10A-1608-FAA9-B642-922944E75BBB}"/>
              </a:ext>
            </a:extLst>
          </p:cNvPr>
          <p:cNvCxnSpPr>
            <a:cxnSpLocks/>
          </p:cNvCxnSpPr>
          <p:nvPr/>
        </p:nvCxnSpPr>
        <p:spPr>
          <a:xfrm flipH="1" flipV="1">
            <a:off x="1909849" y="2836766"/>
            <a:ext cx="863042" cy="513000"/>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AFADFAE-92A8-6F21-6C4E-B77B07F3E87F}"/>
                  </a:ext>
                </a:extLst>
              </p:cNvPr>
              <p:cNvSpPr txBox="1"/>
              <p:nvPr/>
            </p:nvSpPr>
            <p:spPr>
              <a:xfrm>
                <a:off x="319032" y="2804180"/>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26" name="TextBox 25">
                <a:extLst>
                  <a:ext uri="{FF2B5EF4-FFF2-40B4-BE49-F238E27FC236}">
                    <a16:creationId xmlns:a16="http://schemas.microsoft.com/office/drawing/2014/main" id="{CAFADFAE-92A8-6F21-6C4E-B77B07F3E87F}"/>
                  </a:ext>
                </a:extLst>
              </p:cNvPr>
              <p:cNvSpPr txBox="1">
                <a:spLocks noRot="1" noChangeAspect="1" noMove="1" noResize="1" noEditPoints="1" noAdjustHandles="1" noChangeArrowheads="1" noChangeShapeType="1" noTextEdit="1"/>
              </p:cNvSpPr>
              <p:nvPr/>
            </p:nvSpPr>
            <p:spPr>
              <a:xfrm>
                <a:off x="319032" y="2804180"/>
                <a:ext cx="530942" cy="400110"/>
              </a:xfrm>
              <a:prstGeom prst="rect">
                <a:avLst/>
              </a:prstGeom>
              <a:blipFill>
                <a:blip r:embed="rId8"/>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46DFC1B-D161-B64C-7F5A-6130EAC46C64}"/>
                  </a:ext>
                </a:extLst>
              </p:cNvPr>
              <p:cNvSpPr txBox="1"/>
              <p:nvPr/>
            </p:nvSpPr>
            <p:spPr>
              <a:xfrm>
                <a:off x="1597455" y="3167683"/>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𝟑</m:t>
                          </m:r>
                        </m:sub>
                      </m:sSub>
                    </m:oMath>
                  </m:oMathPara>
                </a14:m>
                <a:endParaRPr lang="en-US" sz="2000" b="1" i="1" dirty="0"/>
              </a:p>
            </p:txBody>
          </p:sp>
        </mc:Choice>
        <mc:Fallback xmlns="">
          <p:sp>
            <p:nvSpPr>
              <p:cNvPr id="27" name="TextBox 26">
                <a:extLst>
                  <a:ext uri="{FF2B5EF4-FFF2-40B4-BE49-F238E27FC236}">
                    <a16:creationId xmlns:a16="http://schemas.microsoft.com/office/drawing/2014/main" id="{D46DFC1B-D161-B64C-7F5A-6130EAC46C64}"/>
                  </a:ext>
                </a:extLst>
              </p:cNvPr>
              <p:cNvSpPr txBox="1">
                <a:spLocks noRot="1" noChangeAspect="1" noMove="1" noResize="1" noEditPoints="1" noAdjustHandles="1" noChangeArrowheads="1" noChangeShapeType="1" noTextEdit="1"/>
              </p:cNvSpPr>
              <p:nvPr/>
            </p:nvSpPr>
            <p:spPr>
              <a:xfrm>
                <a:off x="1597455" y="3167683"/>
                <a:ext cx="530942" cy="400110"/>
              </a:xfrm>
              <a:prstGeom prst="rect">
                <a:avLst/>
              </a:prstGeom>
              <a:blipFill>
                <a:blip r:embed="rId9"/>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25DC75B-509B-AFBA-2337-026631753DFA}"/>
                  </a:ext>
                </a:extLst>
              </p:cNvPr>
              <p:cNvSpPr txBox="1"/>
              <p:nvPr/>
            </p:nvSpPr>
            <p:spPr>
              <a:xfrm>
                <a:off x="2338301" y="2678176"/>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𝟒</m:t>
                          </m:r>
                        </m:sub>
                      </m:sSub>
                    </m:oMath>
                  </m:oMathPara>
                </a14:m>
                <a:endParaRPr lang="en-US" sz="2000" b="1" i="1" dirty="0">
                  <a:solidFill>
                    <a:schemeClr val="tx1"/>
                  </a:solidFill>
                </a:endParaRPr>
              </a:p>
            </p:txBody>
          </p:sp>
        </mc:Choice>
        <mc:Fallback xmlns="">
          <p:sp>
            <p:nvSpPr>
              <p:cNvPr id="28" name="TextBox 27">
                <a:extLst>
                  <a:ext uri="{FF2B5EF4-FFF2-40B4-BE49-F238E27FC236}">
                    <a16:creationId xmlns:a16="http://schemas.microsoft.com/office/drawing/2014/main" id="{125DC75B-509B-AFBA-2337-026631753DFA}"/>
                  </a:ext>
                </a:extLst>
              </p:cNvPr>
              <p:cNvSpPr txBox="1">
                <a:spLocks noRot="1" noChangeAspect="1" noMove="1" noResize="1" noEditPoints="1" noAdjustHandles="1" noChangeArrowheads="1" noChangeShapeType="1" noTextEdit="1"/>
              </p:cNvSpPr>
              <p:nvPr/>
            </p:nvSpPr>
            <p:spPr>
              <a:xfrm>
                <a:off x="2338301" y="2678176"/>
                <a:ext cx="530942" cy="400110"/>
              </a:xfrm>
              <a:prstGeom prst="rect">
                <a:avLst/>
              </a:prstGeom>
              <a:blipFill>
                <a:blip r:embed="rId10"/>
                <a:stretch>
                  <a:fillRect b="-7576"/>
                </a:stretch>
              </a:blipFill>
            </p:spPr>
            <p:txBody>
              <a:bodyPr/>
              <a:lstStyle/>
              <a:p>
                <a:r>
                  <a:rPr lang="en-US">
                    <a:noFill/>
                  </a:rPr>
                  <a:t> </a:t>
                </a:r>
              </a:p>
            </p:txBody>
          </p:sp>
        </mc:Fallback>
      </mc:AlternateContent>
      <p:sp>
        <p:nvSpPr>
          <p:cNvPr id="29" name="Arrow: Right 28">
            <a:extLst>
              <a:ext uri="{FF2B5EF4-FFF2-40B4-BE49-F238E27FC236}">
                <a16:creationId xmlns:a16="http://schemas.microsoft.com/office/drawing/2014/main" id="{5628BF3C-B5CD-74B3-41B4-53062959464E}"/>
              </a:ext>
            </a:extLst>
          </p:cNvPr>
          <p:cNvSpPr/>
          <p:nvPr/>
        </p:nvSpPr>
        <p:spPr>
          <a:xfrm>
            <a:off x="3360118" y="2554561"/>
            <a:ext cx="735881" cy="484632"/>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B9CE57EB-BCBD-98DC-4D3C-BD20A0136E69}"/>
              </a:ext>
            </a:extLst>
          </p:cNvPr>
          <p:cNvSpPr/>
          <p:nvPr/>
        </p:nvSpPr>
        <p:spPr>
          <a:xfrm>
            <a:off x="7728062" y="2500373"/>
            <a:ext cx="735881" cy="484632"/>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071D09B-F3AC-A375-2CBA-9D730B526370}"/>
              </a:ext>
            </a:extLst>
          </p:cNvPr>
          <p:cNvSpPr txBox="1"/>
          <p:nvPr/>
        </p:nvSpPr>
        <p:spPr>
          <a:xfrm>
            <a:off x="176981" y="1582729"/>
            <a:ext cx="2522070" cy="400110"/>
          </a:xfrm>
          <a:prstGeom prst="rect">
            <a:avLst/>
          </a:prstGeom>
          <a:noFill/>
        </p:spPr>
        <p:txBody>
          <a:bodyPr wrap="square" rtlCol="0">
            <a:spAutoFit/>
          </a:bodyPr>
          <a:lstStyle/>
          <a:p>
            <a:r>
              <a:rPr lang="en-US" sz="2000" b="1" dirty="0"/>
              <a:t>Message Passing</a:t>
            </a:r>
          </a:p>
        </p:txBody>
      </p:sp>
      <p:sp>
        <p:nvSpPr>
          <p:cNvPr id="32" name="TextBox 31">
            <a:extLst>
              <a:ext uri="{FF2B5EF4-FFF2-40B4-BE49-F238E27FC236}">
                <a16:creationId xmlns:a16="http://schemas.microsoft.com/office/drawing/2014/main" id="{EFD4C7CD-4132-9D71-E872-E8B6EA8BCBA3}"/>
              </a:ext>
            </a:extLst>
          </p:cNvPr>
          <p:cNvSpPr txBox="1"/>
          <p:nvPr/>
        </p:nvSpPr>
        <p:spPr>
          <a:xfrm>
            <a:off x="4886432" y="1582729"/>
            <a:ext cx="2522070" cy="400110"/>
          </a:xfrm>
          <a:prstGeom prst="rect">
            <a:avLst/>
          </a:prstGeom>
          <a:noFill/>
        </p:spPr>
        <p:txBody>
          <a:bodyPr wrap="square" rtlCol="0">
            <a:spAutoFit/>
          </a:bodyPr>
          <a:lstStyle/>
          <a:p>
            <a:r>
              <a:rPr lang="en-US" sz="2000" b="1" dirty="0"/>
              <a:t>Aggregate</a:t>
            </a:r>
          </a:p>
        </p:txBody>
      </p:sp>
      <p:sp>
        <p:nvSpPr>
          <p:cNvPr id="33" name="TextBox 32">
            <a:extLst>
              <a:ext uri="{FF2B5EF4-FFF2-40B4-BE49-F238E27FC236}">
                <a16:creationId xmlns:a16="http://schemas.microsoft.com/office/drawing/2014/main" id="{2A5B5C2C-B7E3-3D45-3E88-723A3E0145A2}"/>
              </a:ext>
            </a:extLst>
          </p:cNvPr>
          <p:cNvSpPr txBox="1"/>
          <p:nvPr/>
        </p:nvSpPr>
        <p:spPr>
          <a:xfrm>
            <a:off x="9595883" y="1582729"/>
            <a:ext cx="2522070" cy="400110"/>
          </a:xfrm>
          <a:prstGeom prst="rect">
            <a:avLst/>
          </a:prstGeom>
          <a:noFill/>
        </p:spPr>
        <p:txBody>
          <a:bodyPr wrap="square" rtlCol="0">
            <a:spAutoFit/>
          </a:bodyPr>
          <a:lstStyle/>
          <a:p>
            <a:r>
              <a:rPr lang="en-US" sz="2000" b="1" dirty="0"/>
              <a:t>Update</a:t>
            </a:r>
          </a:p>
        </p:txBody>
      </p:sp>
      <p:sp>
        <p:nvSpPr>
          <p:cNvPr id="34" name="TextBox 33">
            <a:extLst>
              <a:ext uri="{FF2B5EF4-FFF2-40B4-BE49-F238E27FC236}">
                <a16:creationId xmlns:a16="http://schemas.microsoft.com/office/drawing/2014/main" id="{9416CE60-598F-E199-F2A0-256EC9EE9DE7}"/>
              </a:ext>
            </a:extLst>
          </p:cNvPr>
          <p:cNvSpPr txBox="1"/>
          <p:nvPr/>
        </p:nvSpPr>
        <p:spPr>
          <a:xfrm>
            <a:off x="374262" y="5253899"/>
            <a:ext cx="9507793" cy="830997"/>
          </a:xfrm>
          <a:prstGeom prst="rect">
            <a:avLst/>
          </a:prstGeom>
          <a:noFill/>
        </p:spPr>
        <p:txBody>
          <a:bodyPr wrap="square" rtlCol="0">
            <a:spAutoFit/>
          </a:bodyPr>
          <a:lstStyle/>
          <a:p>
            <a:r>
              <a:rPr lang="en-US" sz="2400" b="1" dirty="0">
                <a:solidFill>
                  <a:srgbClr val="FF0000"/>
                </a:solidFill>
              </a:rPr>
              <a:t>Note: </a:t>
            </a:r>
          </a:p>
          <a:p>
            <a:r>
              <a:rPr lang="en-US" sz="2400" dirty="0"/>
              <a:t>All these steps are performed on all the nodes in the graph simultaneously.</a:t>
            </a:r>
            <a:endParaRPr lang="en-US" sz="2400" b="1" dirty="0">
              <a:solidFill>
                <a:srgbClr val="FF0000"/>
              </a:solidFill>
            </a:endParaRPr>
          </a:p>
        </p:txBody>
      </p:sp>
      <p:sp>
        <p:nvSpPr>
          <p:cNvPr id="35" name="TextBox 34">
            <a:extLst>
              <a:ext uri="{FF2B5EF4-FFF2-40B4-BE49-F238E27FC236}">
                <a16:creationId xmlns:a16="http://schemas.microsoft.com/office/drawing/2014/main" id="{BC1FDF4B-0EFB-6D0A-E3CB-8D2FFA4968FE}"/>
              </a:ext>
            </a:extLst>
          </p:cNvPr>
          <p:cNvSpPr txBox="1"/>
          <p:nvPr/>
        </p:nvSpPr>
        <p:spPr>
          <a:xfrm>
            <a:off x="1764374" y="4599049"/>
            <a:ext cx="8419235" cy="461665"/>
          </a:xfrm>
          <a:prstGeom prst="rect">
            <a:avLst/>
          </a:prstGeom>
          <a:noFill/>
        </p:spPr>
        <p:txBody>
          <a:bodyPr wrap="square" rtlCol="0">
            <a:spAutoFit/>
          </a:bodyPr>
          <a:lstStyle/>
          <a:p>
            <a:r>
              <a:rPr lang="en-US" sz="2400" b="1" dirty="0">
                <a:solidFill>
                  <a:srgbClr val="00B050"/>
                </a:solidFill>
              </a:rPr>
              <a:t>Well it’s done, one layer of GNN has been formulated!!</a:t>
            </a:r>
          </a:p>
        </p:txBody>
      </p:sp>
    </p:spTree>
    <p:extLst>
      <p:ext uri="{BB962C8B-B14F-4D97-AF65-F5344CB8AC3E}">
        <p14:creationId xmlns:p14="http://schemas.microsoft.com/office/powerpoint/2010/main" val="77918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6" grpId="0"/>
      <p:bldP spid="27" grpId="0"/>
      <p:bldP spid="28" grpId="0"/>
      <p:bldP spid="29" grpId="0" animBg="1"/>
      <p:bldP spid="30" grpId="0" animBg="1"/>
      <p:bldP spid="31" grpId="0"/>
      <p:bldP spid="32" grpId="0"/>
      <p:bldP spid="33" grpId="0"/>
      <p:bldP spid="34" grpId="0"/>
      <p:bldP spid="3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AA8E9A-73D4-D9A5-6BF3-8B511CFF9F1A}"/>
              </a:ext>
            </a:extLst>
          </p:cNvPr>
          <p:cNvSpPr txBox="1"/>
          <p:nvPr/>
        </p:nvSpPr>
        <p:spPr>
          <a:xfrm>
            <a:off x="205219" y="157532"/>
            <a:ext cx="5506064" cy="461665"/>
          </a:xfrm>
          <a:prstGeom prst="rect">
            <a:avLst/>
          </a:prstGeom>
          <a:noFill/>
        </p:spPr>
        <p:txBody>
          <a:bodyPr wrap="square" rtlCol="0">
            <a:spAutoFit/>
          </a:bodyPr>
          <a:lstStyle/>
          <a:p>
            <a:r>
              <a:rPr lang="en-US" sz="2400" b="1" dirty="0"/>
              <a:t>Stacking GNN layers together</a:t>
            </a:r>
          </a:p>
        </p:txBody>
      </p:sp>
      <p:pic>
        <p:nvPicPr>
          <p:cNvPr id="3" name="Picture 2">
            <a:extLst>
              <a:ext uri="{FF2B5EF4-FFF2-40B4-BE49-F238E27FC236}">
                <a16:creationId xmlns:a16="http://schemas.microsoft.com/office/drawing/2014/main" id="{F49FF1DD-2CBA-4CD4-61B1-E76162BA4F9A}"/>
              </a:ext>
            </a:extLst>
          </p:cNvPr>
          <p:cNvPicPr>
            <a:picLocks noChangeAspect="1"/>
          </p:cNvPicPr>
          <p:nvPr/>
        </p:nvPicPr>
        <p:blipFill>
          <a:blip r:embed="rId3"/>
          <a:stretch>
            <a:fillRect/>
          </a:stretch>
        </p:blipFill>
        <p:spPr>
          <a:xfrm>
            <a:off x="443514" y="1888397"/>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179EE1-F769-3E71-B588-46CD8DA81AD9}"/>
                  </a:ext>
                </a:extLst>
              </p:cNvPr>
              <p:cNvSpPr txBox="1"/>
              <p:nvPr/>
            </p:nvSpPr>
            <p:spPr>
              <a:xfrm>
                <a:off x="225548" y="2213114"/>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36179EE1-F769-3E71-B588-46CD8DA81AD9}"/>
                  </a:ext>
                </a:extLst>
              </p:cNvPr>
              <p:cNvSpPr txBox="1">
                <a:spLocks noRot="1" noChangeAspect="1" noMove="1" noResize="1" noEditPoints="1" noAdjustHandles="1" noChangeArrowheads="1" noChangeShapeType="1" noTextEdit="1"/>
              </p:cNvSpPr>
              <p:nvPr/>
            </p:nvSpPr>
            <p:spPr>
              <a:xfrm>
                <a:off x="225548" y="2213114"/>
                <a:ext cx="257295" cy="369332"/>
              </a:xfrm>
              <a:prstGeom prst="rect">
                <a:avLst/>
              </a:prstGeom>
              <a:blipFill>
                <a:blip r:embed="rId4"/>
                <a:stretch>
                  <a:fillRect r="-52381"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63BA04-18EF-57FB-4794-7EDD596AB480}"/>
                  </a:ext>
                </a:extLst>
              </p:cNvPr>
              <p:cNvSpPr txBox="1"/>
              <p:nvPr/>
            </p:nvSpPr>
            <p:spPr>
              <a:xfrm>
                <a:off x="1093373" y="3592754"/>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4963BA04-18EF-57FB-4794-7EDD596AB480}"/>
                  </a:ext>
                </a:extLst>
              </p:cNvPr>
              <p:cNvSpPr txBox="1">
                <a:spLocks noRot="1" noChangeAspect="1" noMove="1" noResize="1" noEditPoints="1" noAdjustHandles="1" noChangeArrowheads="1" noChangeShapeType="1" noTextEdit="1"/>
              </p:cNvSpPr>
              <p:nvPr/>
            </p:nvSpPr>
            <p:spPr>
              <a:xfrm>
                <a:off x="1093373" y="3592754"/>
                <a:ext cx="436895" cy="369332"/>
              </a:xfrm>
              <a:prstGeom prst="rect">
                <a:avLst/>
              </a:prstGeom>
              <a:blipFill>
                <a:blip r:embed="rId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2F4AE7-DAA7-85E6-BB36-F2D8B092B4E1}"/>
                  </a:ext>
                </a:extLst>
              </p:cNvPr>
              <p:cNvSpPr txBox="1"/>
              <p:nvPr/>
            </p:nvSpPr>
            <p:spPr>
              <a:xfrm>
                <a:off x="1743234" y="2169261"/>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A82F4AE7-DAA7-85E6-BB36-F2D8B092B4E1}"/>
                  </a:ext>
                </a:extLst>
              </p:cNvPr>
              <p:cNvSpPr txBox="1">
                <a:spLocks noRot="1" noChangeAspect="1" noMove="1" noResize="1" noEditPoints="1" noAdjustHandles="1" noChangeArrowheads="1" noChangeShapeType="1" noTextEdit="1"/>
              </p:cNvSpPr>
              <p:nvPr/>
            </p:nvSpPr>
            <p:spPr>
              <a:xfrm>
                <a:off x="1743234" y="2169261"/>
                <a:ext cx="436895" cy="369332"/>
              </a:xfrm>
              <a:prstGeom prst="rect">
                <a:avLst/>
              </a:prstGeom>
              <a:blipFill>
                <a:blip r:embed="rId6"/>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5E76F4-A2E8-A98E-FB03-8D165184DFC4}"/>
                  </a:ext>
                </a:extLst>
              </p:cNvPr>
              <p:cNvSpPr txBox="1"/>
              <p:nvPr/>
            </p:nvSpPr>
            <p:spPr>
              <a:xfrm>
                <a:off x="1222021" y="1519065"/>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A75E76F4-A2E8-A98E-FB03-8D165184DFC4}"/>
                  </a:ext>
                </a:extLst>
              </p:cNvPr>
              <p:cNvSpPr txBox="1">
                <a:spLocks noRot="1" noChangeAspect="1" noMove="1" noResize="1" noEditPoints="1" noAdjustHandles="1" noChangeArrowheads="1" noChangeShapeType="1" noTextEdit="1"/>
              </p:cNvSpPr>
              <p:nvPr/>
            </p:nvSpPr>
            <p:spPr>
              <a:xfrm>
                <a:off x="1222021" y="1519065"/>
                <a:ext cx="436895" cy="369332"/>
              </a:xfrm>
              <a:prstGeom prst="rect">
                <a:avLst/>
              </a:prstGeom>
              <a:blipFill>
                <a:blip r:embed="rId7"/>
                <a:stretch>
                  <a:fillRect b="-1639"/>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3D8E35A-6F21-73DA-9357-3CF92208B77D}"/>
              </a:ext>
            </a:extLst>
          </p:cNvPr>
          <p:cNvPicPr>
            <a:picLocks noChangeAspect="1"/>
          </p:cNvPicPr>
          <p:nvPr/>
        </p:nvPicPr>
        <p:blipFill>
          <a:blip r:embed="rId3"/>
          <a:stretch>
            <a:fillRect/>
          </a:stretch>
        </p:blipFill>
        <p:spPr>
          <a:xfrm>
            <a:off x="3576191" y="1875079"/>
            <a:ext cx="1736615" cy="186116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E92E9E-39D5-6F2A-DEF2-DC4444B07C52}"/>
                  </a:ext>
                </a:extLst>
              </p:cNvPr>
              <p:cNvSpPr txBox="1"/>
              <p:nvPr/>
            </p:nvSpPr>
            <p:spPr>
              <a:xfrm>
                <a:off x="3532577" y="2169261"/>
                <a:ext cx="257295" cy="3871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𝟐</m:t>
                          </m:r>
                        </m:sub>
                        <m:sup>
                          <m:r>
                            <a:rPr lang="en-US" b="1" i="1">
                              <a:latin typeface="Cambria Math" panose="02040503050406030204" pitchFamily="18" charset="0"/>
                            </a:rPr>
                            <m:t>𝟏</m:t>
                          </m:r>
                        </m:sup>
                      </m:sSubSup>
                    </m:oMath>
                  </m:oMathPara>
                </a14:m>
                <a:endParaRPr lang="en-US" b="1" dirty="0"/>
              </a:p>
            </p:txBody>
          </p:sp>
        </mc:Choice>
        <mc:Fallback xmlns="">
          <p:sp>
            <p:nvSpPr>
              <p:cNvPr id="12" name="TextBox 11">
                <a:extLst>
                  <a:ext uri="{FF2B5EF4-FFF2-40B4-BE49-F238E27FC236}">
                    <a16:creationId xmlns:a16="http://schemas.microsoft.com/office/drawing/2014/main" id="{B7E92E9E-39D5-6F2A-DEF2-DC4444B07C52}"/>
                  </a:ext>
                </a:extLst>
              </p:cNvPr>
              <p:cNvSpPr txBox="1">
                <a:spLocks noRot="1" noChangeAspect="1" noMove="1" noResize="1" noEditPoints="1" noAdjustHandles="1" noChangeArrowheads="1" noChangeShapeType="1" noTextEdit="1"/>
              </p:cNvSpPr>
              <p:nvPr/>
            </p:nvSpPr>
            <p:spPr>
              <a:xfrm>
                <a:off x="3532577" y="2169261"/>
                <a:ext cx="257295" cy="387157"/>
              </a:xfrm>
              <a:prstGeom prst="rect">
                <a:avLst/>
              </a:prstGeom>
              <a:blipFill>
                <a:blip r:embed="rId8"/>
                <a:stretch>
                  <a:fillRect r="-53488"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8329CC1-BFE5-113C-21CE-19E40D402825}"/>
                  </a:ext>
                </a:extLst>
              </p:cNvPr>
              <p:cNvSpPr txBox="1"/>
              <p:nvPr/>
            </p:nvSpPr>
            <p:spPr>
              <a:xfrm>
                <a:off x="4167786" y="1472654"/>
                <a:ext cx="436895" cy="3871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𝟏</m:t>
                          </m:r>
                        </m:sub>
                        <m:sup>
                          <m:r>
                            <a:rPr lang="en-US" b="1" i="1">
                              <a:latin typeface="Cambria Math" panose="02040503050406030204" pitchFamily="18" charset="0"/>
                            </a:rPr>
                            <m:t>𝟏</m:t>
                          </m:r>
                        </m:sup>
                      </m:sSubSup>
                    </m:oMath>
                  </m:oMathPara>
                </a14:m>
                <a:endParaRPr lang="en-US" b="1" dirty="0"/>
              </a:p>
            </p:txBody>
          </p:sp>
        </mc:Choice>
        <mc:Fallback xmlns="">
          <p:sp>
            <p:nvSpPr>
              <p:cNvPr id="15" name="TextBox 14">
                <a:extLst>
                  <a:ext uri="{FF2B5EF4-FFF2-40B4-BE49-F238E27FC236}">
                    <a16:creationId xmlns:a16="http://schemas.microsoft.com/office/drawing/2014/main" id="{58329CC1-BFE5-113C-21CE-19E40D402825}"/>
                  </a:ext>
                </a:extLst>
              </p:cNvPr>
              <p:cNvSpPr txBox="1">
                <a:spLocks noRot="1" noChangeAspect="1" noMove="1" noResize="1" noEditPoints="1" noAdjustHandles="1" noChangeArrowheads="1" noChangeShapeType="1" noTextEdit="1"/>
              </p:cNvSpPr>
              <p:nvPr/>
            </p:nvSpPr>
            <p:spPr>
              <a:xfrm>
                <a:off x="4167786" y="1472654"/>
                <a:ext cx="436895" cy="387157"/>
              </a:xfrm>
              <a:prstGeom prst="rect">
                <a:avLst/>
              </a:prstGeom>
              <a:blipFill>
                <a:blip r:embed="rId9"/>
                <a:stretch>
                  <a:fillRect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7FABB50-A84A-5F26-D950-1C261799C196}"/>
                  </a:ext>
                </a:extLst>
              </p:cNvPr>
              <p:cNvSpPr txBox="1"/>
              <p:nvPr/>
            </p:nvSpPr>
            <p:spPr>
              <a:xfrm>
                <a:off x="4257587" y="3667661"/>
                <a:ext cx="257295" cy="3885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𝟑</m:t>
                          </m:r>
                        </m:sub>
                        <m:sup>
                          <m:r>
                            <a:rPr lang="en-US" b="1" i="1">
                              <a:latin typeface="Cambria Math" panose="02040503050406030204" pitchFamily="18" charset="0"/>
                            </a:rPr>
                            <m:t>𝟏</m:t>
                          </m:r>
                        </m:sup>
                      </m:sSubSup>
                    </m:oMath>
                  </m:oMathPara>
                </a14:m>
                <a:endParaRPr lang="en-US" b="1" dirty="0"/>
              </a:p>
            </p:txBody>
          </p:sp>
        </mc:Choice>
        <mc:Fallback xmlns="">
          <p:sp>
            <p:nvSpPr>
              <p:cNvPr id="16" name="TextBox 15">
                <a:extLst>
                  <a:ext uri="{FF2B5EF4-FFF2-40B4-BE49-F238E27FC236}">
                    <a16:creationId xmlns:a16="http://schemas.microsoft.com/office/drawing/2014/main" id="{27FABB50-A84A-5F26-D950-1C261799C196}"/>
                  </a:ext>
                </a:extLst>
              </p:cNvPr>
              <p:cNvSpPr txBox="1">
                <a:spLocks noRot="1" noChangeAspect="1" noMove="1" noResize="1" noEditPoints="1" noAdjustHandles="1" noChangeArrowheads="1" noChangeShapeType="1" noTextEdit="1"/>
              </p:cNvSpPr>
              <p:nvPr/>
            </p:nvSpPr>
            <p:spPr>
              <a:xfrm>
                <a:off x="4257587" y="3667661"/>
                <a:ext cx="257295" cy="388504"/>
              </a:xfrm>
              <a:prstGeom prst="rect">
                <a:avLst/>
              </a:prstGeom>
              <a:blipFill>
                <a:blip r:embed="rId10"/>
                <a:stretch>
                  <a:fillRect r="-53488"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BFEBD7F-708F-E7B9-9206-AB968D9D486C}"/>
                  </a:ext>
                </a:extLst>
              </p:cNvPr>
              <p:cNvSpPr txBox="1"/>
              <p:nvPr/>
            </p:nvSpPr>
            <p:spPr>
              <a:xfrm>
                <a:off x="4950987" y="2152141"/>
                <a:ext cx="257295" cy="3864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𝟒</m:t>
                          </m:r>
                        </m:sub>
                        <m:sup>
                          <m:r>
                            <a:rPr lang="en-US" b="1" i="1">
                              <a:latin typeface="Cambria Math" panose="02040503050406030204" pitchFamily="18" charset="0"/>
                            </a:rPr>
                            <m:t>𝟏</m:t>
                          </m:r>
                        </m:sup>
                      </m:sSubSup>
                    </m:oMath>
                  </m:oMathPara>
                </a14:m>
                <a:endParaRPr lang="en-US" b="1" dirty="0"/>
              </a:p>
            </p:txBody>
          </p:sp>
        </mc:Choice>
        <mc:Fallback xmlns="">
          <p:sp>
            <p:nvSpPr>
              <p:cNvPr id="17" name="TextBox 16">
                <a:extLst>
                  <a:ext uri="{FF2B5EF4-FFF2-40B4-BE49-F238E27FC236}">
                    <a16:creationId xmlns:a16="http://schemas.microsoft.com/office/drawing/2014/main" id="{9BFEBD7F-708F-E7B9-9206-AB968D9D486C}"/>
                  </a:ext>
                </a:extLst>
              </p:cNvPr>
              <p:cNvSpPr txBox="1">
                <a:spLocks noRot="1" noChangeAspect="1" noMove="1" noResize="1" noEditPoints="1" noAdjustHandles="1" noChangeArrowheads="1" noChangeShapeType="1" noTextEdit="1"/>
              </p:cNvSpPr>
              <p:nvPr/>
            </p:nvSpPr>
            <p:spPr>
              <a:xfrm>
                <a:off x="4950987" y="2152141"/>
                <a:ext cx="257295" cy="386452"/>
              </a:xfrm>
              <a:prstGeom prst="rect">
                <a:avLst/>
              </a:prstGeom>
              <a:blipFill>
                <a:blip r:embed="rId11"/>
                <a:stretch>
                  <a:fillRect r="-57143" b="-3175"/>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8E04486B-C4E7-6ECD-F473-B140CAFCEB67}"/>
              </a:ext>
            </a:extLst>
          </p:cNvPr>
          <p:cNvSpPr/>
          <p:nvPr/>
        </p:nvSpPr>
        <p:spPr>
          <a:xfrm>
            <a:off x="2504543" y="1189559"/>
            <a:ext cx="907417" cy="3490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GNN</a:t>
            </a:r>
          </a:p>
          <a:p>
            <a:pPr algn="ctr"/>
            <a:r>
              <a:rPr lang="en-US" b="1" dirty="0"/>
              <a:t>Layer 1</a:t>
            </a:r>
          </a:p>
        </p:txBody>
      </p:sp>
      <p:sp>
        <p:nvSpPr>
          <p:cNvPr id="19" name="TextBox 18">
            <a:extLst>
              <a:ext uri="{FF2B5EF4-FFF2-40B4-BE49-F238E27FC236}">
                <a16:creationId xmlns:a16="http://schemas.microsoft.com/office/drawing/2014/main" id="{1B8216A4-F144-50B8-AA12-60DF3FC841D4}"/>
              </a:ext>
            </a:extLst>
          </p:cNvPr>
          <p:cNvSpPr txBox="1"/>
          <p:nvPr/>
        </p:nvSpPr>
        <p:spPr>
          <a:xfrm>
            <a:off x="5356420" y="2345367"/>
            <a:ext cx="923763" cy="707886"/>
          </a:xfrm>
          <a:prstGeom prst="rect">
            <a:avLst/>
          </a:prstGeom>
          <a:noFill/>
        </p:spPr>
        <p:txBody>
          <a:bodyPr wrap="square" rtlCol="0">
            <a:spAutoFit/>
          </a:bodyPr>
          <a:lstStyle/>
          <a:p>
            <a:r>
              <a:rPr lang="en-US" sz="4000" b="1" dirty="0"/>
              <a:t>. . .</a:t>
            </a:r>
          </a:p>
        </p:txBody>
      </p:sp>
      <p:sp>
        <p:nvSpPr>
          <p:cNvPr id="22" name="Rectangle 21">
            <a:extLst>
              <a:ext uri="{FF2B5EF4-FFF2-40B4-BE49-F238E27FC236}">
                <a16:creationId xmlns:a16="http://schemas.microsoft.com/office/drawing/2014/main" id="{03CF6B0F-64BD-8E7B-68C7-273B8972F961}"/>
              </a:ext>
            </a:extLst>
          </p:cNvPr>
          <p:cNvSpPr/>
          <p:nvPr/>
        </p:nvSpPr>
        <p:spPr>
          <a:xfrm>
            <a:off x="6158433" y="1204644"/>
            <a:ext cx="907417" cy="3490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GNN</a:t>
            </a:r>
          </a:p>
          <a:p>
            <a:pPr algn="ctr"/>
            <a:r>
              <a:rPr lang="en-US" b="1" dirty="0"/>
              <a:t>Layer L</a:t>
            </a:r>
          </a:p>
        </p:txBody>
      </p:sp>
      <p:pic>
        <p:nvPicPr>
          <p:cNvPr id="23" name="Picture 22">
            <a:extLst>
              <a:ext uri="{FF2B5EF4-FFF2-40B4-BE49-F238E27FC236}">
                <a16:creationId xmlns:a16="http://schemas.microsoft.com/office/drawing/2014/main" id="{B6B452D1-46E1-A40B-2423-AAF76D412A73}"/>
              </a:ext>
            </a:extLst>
          </p:cNvPr>
          <p:cNvPicPr>
            <a:picLocks noChangeAspect="1"/>
          </p:cNvPicPr>
          <p:nvPr/>
        </p:nvPicPr>
        <p:blipFill>
          <a:blip r:embed="rId3"/>
          <a:stretch>
            <a:fillRect/>
          </a:stretch>
        </p:blipFill>
        <p:spPr>
          <a:xfrm>
            <a:off x="7164953" y="1806494"/>
            <a:ext cx="1736615" cy="1861167"/>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5C7AA30-2226-7D39-9D32-C20FEC69A13C}"/>
                  </a:ext>
                </a:extLst>
              </p:cNvPr>
              <p:cNvSpPr txBox="1"/>
              <p:nvPr/>
            </p:nvSpPr>
            <p:spPr>
              <a:xfrm>
                <a:off x="7121339" y="2100676"/>
                <a:ext cx="257295" cy="3858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𝟐</m:t>
                          </m:r>
                        </m:sub>
                        <m:sup>
                          <m:r>
                            <a:rPr lang="en-US" b="1" i="1" smtClean="0">
                              <a:latin typeface="Cambria Math" panose="02040503050406030204" pitchFamily="18" charset="0"/>
                            </a:rPr>
                            <m:t>𝑳</m:t>
                          </m:r>
                        </m:sup>
                      </m:sSubSup>
                    </m:oMath>
                  </m:oMathPara>
                </a14:m>
                <a:endParaRPr lang="en-US" b="1" dirty="0"/>
              </a:p>
            </p:txBody>
          </p:sp>
        </mc:Choice>
        <mc:Fallback xmlns="">
          <p:sp>
            <p:nvSpPr>
              <p:cNvPr id="24" name="TextBox 23">
                <a:extLst>
                  <a:ext uri="{FF2B5EF4-FFF2-40B4-BE49-F238E27FC236}">
                    <a16:creationId xmlns:a16="http://schemas.microsoft.com/office/drawing/2014/main" id="{15C7AA30-2226-7D39-9D32-C20FEC69A13C}"/>
                  </a:ext>
                </a:extLst>
              </p:cNvPr>
              <p:cNvSpPr txBox="1">
                <a:spLocks noRot="1" noChangeAspect="1" noMove="1" noResize="1" noEditPoints="1" noAdjustHandles="1" noChangeArrowheads="1" noChangeShapeType="1" noTextEdit="1"/>
              </p:cNvSpPr>
              <p:nvPr/>
            </p:nvSpPr>
            <p:spPr>
              <a:xfrm>
                <a:off x="7121339" y="2100676"/>
                <a:ext cx="257295" cy="385875"/>
              </a:xfrm>
              <a:prstGeom prst="rect">
                <a:avLst/>
              </a:prstGeom>
              <a:blipFill>
                <a:blip r:embed="rId12"/>
                <a:stretch>
                  <a:fillRect r="-57143"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996838B-A8A3-989B-2648-3C1C3119687F}"/>
                  </a:ext>
                </a:extLst>
              </p:cNvPr>
              <p:cNvSpPr txBox="1"/>
              <p:nvPr/>
            </p:nvSpPr>
            <p:spPr>
              <a:xfrm>
                <a:off x="7756548" y="1404069"/>
                <a:ext cx="436895" cy="3858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𝟏</m:t>
                          </m:r>
                        </m:sub>
                        <m:sup>
                          <m:r>
                            <a:rPr lang="en-US" b="1" i="1" smtClean="0">
                              <a:latin typeface="Cambria Math" panose="02040503050406030204" pitchFamily="18" charset="0"/>
                            </a:rPr>
                            <m:t>𝑳</m:t>
                          </m:r>
                        </m:sup>
                      </m:sSubSup>
                    </m:oMath>
                  </m:oMathPara>
                </a14:m>
                <a:endParaRPr lang="en-US" b="1" dirty="0"/>
              </a:p>
            </p:txBody>
          </p:sp>
        </mc:Choice>
        <mc:Fallback xmlns="">
          <p:sp>
            <p:nvSpPr>
              <p:cNvPr id="25" name="TextBox 24">
                <a:extLst>
                  <a:ext uri="{FF2B5EF4-FFF2-40B4-BE49-F238E27FC236}">
                    <a16:creationId xmlns:a16="http://schemas.microsoft.com/office/drawing/2014/main" id="{8996838B-A8A3-989B-2648-3C1C3119687F}"/>
                  </a:ext>
                </a:extLst>
              </p:cNvPr>
              <p:cNvSpPr txBox="1">
                <a:spLocks noRot="1" noChangeAspect="1" noMove="1" noResize="1" noEditPoints="1" noAdjustHandles="1" noChangeArrowheads="1" noChangeShapeType="1" noTextEdit="1"/>
              </p:cNvSpPr>
              <p:nvPr/>
            </p:nvSpPr>
            <p:spPr>
              <a:xfrm>
                <a:off x="7756548" y="1404069"/>
                <a:ext cx="436895" cy="385875"/>
              </a:xfrm>
              <a:prstGeom prst="rect">
                <a:avLst/>
              </a:prstGeom>
              <a:blipFill>
                <a:blip r:embed="rId13"/>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01B5C94-6180-CB27-EE31-0275806B742C}"/>
                  </a:ext>
                </a:extLst>
              </p:cNvPr>
              <p:cNvSpPr txBox="1"/>
              <p:nvPr/>
            </p:nvSpPr>
            <p:spPr>
              <a:xfrm>
                <a:off x="7846349" y="3599076"/>
                <a:ext cx="257295" cy="3872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𝟑</m:t>
                          </m:r>
                        </m:sub>
                        <m:sup>
                          <m:r>
                            <a:rPr lang="en-US" b="1" i="1" smtClean="0">
                              <a:latin typeface="Cambria Math" panose="02040503050406030204" pitchFamily="18" charset="0"/>
                            </a:rPr>
                            <m:t>𝑳</m:t>
                          </m:r>
                        </m:sup>
                      </m:sSubSup>
                    </m:oMath>
                  </m:oMathPara>
                </a14:m>
                <a:endParaRPr lang="en-US" b="1" dirty="0"/>
              </a:p>
            </p:txBody>
          </p:sp>
        </mc:Choice>
        <mc:Fallback xmlns="">
          <p:sp>
            <p:nvSpPr>
              <p:cNvPr id="26" name="TextBox 25">
                <a:extLst>
                  <a:ext uri="{FF2B5EF4-FFF2-40B4-BE49-F238E27FC236}">
                    <a16:creationId xmlns:a16="http://schemas.microsoft.com/office/drawing/2014/main" id="{001B5C94-6180-CB27-EE31-0275806B742C}"/>
                  </a:ext>
                </a:extLst>
              </p:cNvPr>
              <p:cNvSpPr txBox="1">
                <a:spLocks noRot="1" noChangeAspect="1" noMove="1" noResize="1" noEditPoints="1" noAdjustHandles="1" noChangeArrowheads="1" noChangeShapeType="1" noTextEdit="1"/>
              </p:cNvSpPr>
              <p:nvPr/>
            </p:nvSpPr>
            <p:spPr>
              <a:xfrm>
                <a:off x="7846349" y="3599076"/>
                <a:ext cx="257295" cy="387222"/>
              </a:xfrm>
              <a:prstGeom prst="rect">
                <a:avLst/>
              </a:prstGeom>
              <a:blipFill>
                <a:blip r:embed="rId14"/>
                <a:stretch>
                  <a:fillRect r="-57143"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411ED79-2885-9DF5-A04E-906A0E3E315B}"/>
                  </a:ext>
                </a:extLst>
              </p:cNvPr>
              <p:cNvSpPr txBox="1"/>
              <p:nvPr/>
            </p:nvSpPr>
            <p:spPr>
              <a:xfrm>
                <a:off x="8539749" y="2083556"/>
                <a:ext cx="257295" cy="3851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𝟒</m:t>
                          </m:r>
                        </m:sub>
                        <m:sup>
                          <m:r>
                            <a:rPr lang="en-US" b="1" i="1" smtClean="0">
                              <a:latin typeface="Cambria Math" panose="02040503050406030204" pitchFamily="18" charset="0"/>
                            </a:rPr>
                            <m:t>𝑳</m:t>
                          </m:r>
                        </m:sup>
                      </m:sSubSup>
                    </m:oMath>
                  </m:oMathPara>
                </a14:m>
                <a:endParaRPr lang="en-US" b="1" dirty="0"/>
              </a:p>
            </p:txBody>
          </p:sp>
        </mc:Choice>
        <mc:Fallback xmlns="">
          <p:sp>
            <p:nvSpPr>
              <p:cNvPr id="27" name="TextBox 26">
                <a:extLst>
                  <a:ext uri="{FF2B5EF4-FFF2-40B4-BE49-F238E27FC236}">
                    <a16:creationId xmlns:a16="http://schemas.microsoft.com/office/drawing/2014/main" id="{4411ED79-2885-9DF5-A04E-906A0E3E315B}"/>
                  </a:ext>
                </a:extLst>
              </p:cNvPr>
              <p:cNvSpPr txBox="1">
                <a:spLocks noRot="1" noChangeAspect="1" noMove="1" noResize="1" noEditPoints="1" noAdjustHandles="1" noChangeArrowheads="1" noChangeShapeType="1" noTextEdit="1"/>
              </p:cNvSpPr>
              <p:nvPr/>
            </p:nvSpPr>
            <p:spPr>
              <a:xfrm>
                <a:off x="8539749" y="2083556"/>
                <a:ext cx="257295" cy="385170"/>
              </a:xfrm>
              <a:prstGeom prst="rect">
                <a:avLst/>
              </a:prstGeom>
              <a:blipFill>
                <a:blip r:embed="rId15"/>
                <a:stretch>
                  <a:fillRect r="-57143" b="-1587"/>
                </a:stretch>
              </a:blipFill>
            </p:spPr>
            <p:txBody>
              <a:bodyPr/>
              <a:lstStyle/>
              <a:p>
                <a:r>
                  <a:rPr lang="en-US">
                    <a:noFill/>
                  </a:rPr>
                  <a:t> </a:t>
                </a:r>
              </a:p>
            </p:txBody>
          </p:sp>
        </mc:Fallback>
      </mc:AlternateContent>
      <p:sp>
        <p:nvSpPr>
          <p:cNvPr id="29" name="Arrow: Right 28">
            <a:extLst>
              <a:ext uri="{FF2B5EF4-FFF2-40B4-BE49-F238E27FC236}">
                <a16:creationId xmlns:a16="http://schemas.microsoft.com/office/drawing/2014/main" id="{ACD6BEE3-85D6-DFCB-16F2-3960C6A5D31E}"/>
              </a:ext>
            </a:extLst>
          </p:cNvPr>
          <p:cNvSpPr/>
          <p:nvPr/>
        </p:nvSpPr>
        <p:spPr>
          <a:xfrm>
            <a:off x="9026656" y="2468726"/>
            <a:ext cx="412955" cy="584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CE68CB-E74F-BB00-4C8A-E57CC121C4AF}"/>
                  </a:ext>
                </a:extLst>
              </p:cNvPr>
              <p:cNvSpPr txBox="1"/>
              <p:nvPr/>
            </p:nvSpPr>
            <p:spPr>
              <a:xfrm>
                <a:off x="10407543" y="2056804"/>
                <a:ext cx="432619" cy="353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𝟏</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31" name="TextBox 30">
                <a:extLst>
                  <a:ext uri="{FF2B5EF4-FFF2-40B4-BE49-F238E27FC236}">
                    <a16:creationId xmlns:a16="http://schemas.microsoft.com/office/drawing/2014/main" id="{43CE68CB-E74F-BB00-4C8A-E57CC121C4AF}"/>
                  </a:ext>
                </a:extLst>
              </p:cNvPr>
              <p:cNvSpPr txBox="1">
                <a:spLocks noRot="1" noChangeAspect="1" noMove="1" noResize="1" noEditPoints="1" noAdjustHandles="1" noChangeArrowheads="1" noChangeShapeType="1" noTextEdit="1"/>
              </p:cNvSpPr>
              <p:nvPr/>
            </p:nvSpPr>
            <p:spPr>
              <a:xfrm>
                <a:off x="10407543" y="2056804"/>
                <a:ext cx="432619" cy="353302"/>
              </a:xfrm>
              <a:prstGeom prst="rect">
                <a:avLst/>
              </a:prstGeom>
              <a:blipFill>
                <a:blip r:embed="rId16"/>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4FA02925-1D29-2B16-21BB-F1269EB73746}"/>
              </a:ext>
            </a:extLst>
          </p:cNvPr>
          <p:cNvCxnSpPr/>
          <p:nvPr/>
        </p:nvCxnSpPr>
        <p:spPr>
          <a:xfrm>
            <a:off x="10840162" y="2228203"/>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B78BB32-9ACD-8776-2D49-C4DA046C3613}"/>
              </a:ext>
            </a:extLst>
          </p:cNvPr>
          <p:cNvCxnSpPr>
            <a:stCxn id="31" idx="1"/>
          </p:cNvCxnSpPr>
          <p:nvPr/>
        </p:nvCxnSpPr>
        <p:spPr>
          <a:xfrm flipH="1">
            <a:off x="9807775" y="2233455"/>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B54F9FB-E34C-0C7C-A91E-9C6294241EE2}"/>
                  </a:ext>
                </a:extLst>
              </p:cNvPr>
              <p:cNvSpPr txBox="1"/>
              <p:nvPr/>
            </p:nvSpPr>
            <p:spPr>
              <a:xfrm>
                <a:off x="10402995" y="2318898"/>
                <a:ext cx="432619" cy="353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𝟐</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36" name="TextBox 35">
                <a:extLst>
                  <a:ext uri="{FF2B5EF4-FFF2-40B4-BE49-F238E27FC236}">
                    <a16:creationId xmlns:a16="http://schemas.microsoft.com/office/drawing/2014/main" id="{AB54F9FB-E34C-0C7C-A91E-9C6294241EE2}"/>
                  </a:ext>
                </a:extLst>
              </p:cNvPr>
              <p:cNvSpPr txBox="1">
                <a:spLocks noRot="1" noChangeAspect="1" noMove="1" noResize="1" noEditPoints="1" noAdjustHandles="1" noChangeArrowheads="1" noChangeShapeType="1" noTextEdit="1"/>
              </p:cNvSpPr>
              <p:nvPr/>
            </p:nvSpPr>
            <p:spPr>
              <a:xfrm>
                <a:off x="10402995" y="2318898"/>
                <a:ext cx="432619" cy="353302"/>
              </a:xfrm>
              <a:prstGeom prst="rect">
                <a:avLst/>
              </a:prstGeom>
              <a:blipFill>
                <a:blip r:embed="rId17"/>
                <a:stretch>
                  <a:fillRect/>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7BDB488A-DB13-685E-16D9-D0C9F78B741D}"/>
              </a:ext>
            </a:extLst>
          </p:cNvPr>
          <p:cNvCxnSpPr/>
          <p:nvPr/>
        </p:nvCxnSpPr>
        <p:spPr>
          <a:xfrm>
            <a:off x="10835614" y="2490297"/>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CF465D9-7ADB-1E75-A710-B1940DBAE079}"/>
              </a:ext>
            </a:extLst>
          </p:cNvPr>
          <p:cNvCxnSpPr>
            <a:cxnSpLocks/>
          </p:cNvCxnSpPr>
          <p:nvPr/>
        </p:nvCxnSpPr>
        <p:spPr>
          <a:xfrm flipH="1">
            <a:off x="9803227" y="2490297"/>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A623BC8-7879-E334-D9A9-BBA2A7D112C8}"/>
                  </a:ext>
                </a:extLst>
              </p:cNvPr>
              <p:cNvSpPr txBox="1"/>
              <p:nvPr/>
            </p:nvSpPr>
            <p:spPr>
              <a:xfrm>
                <a:off x="10412091" y="2580381"/>
                <a:ext cx="432619" cy="3544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𝟑</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48" name="TextBox 47">
                <a:extLst>
                  <a:ext uri="{FF2B5EF4-FFF2-40B4-BE49-F238E27FC236}">
                    <a16:creationId xmlns:a16="http://schemas.microsoft.com/office/drawing/2014/main" id="{BA623BC8-7879-E334-D9A9-BBA2A7D112C8}"/>
                  </a:ext>
                </a:extLst>
              </p:cNvPr>
              <p:cNvSpPr txBox="1">
                <a:spLocks noRot="1" noChangeAspect="1" noMove="1" noResize="1" noEditPoints="1" noAdjustHandles="1" noChangeArrowheads="1" noChangeShapeType="1" noTextEdit="1"/>
              </p:cNvSpPr>
              <p:nvPr/>
            </p:nvSpPr>
            <p:spPr>
              <a:xfrm>
                <a:off x="10412091" y="2580381"/>
                <a:ext cx="432619" cy="354456"/>
              </a:xfrm>
              <a:prstGeom prst="rect">
                <a:avLst/>
              </a:prstGeom>
              <a:blipFill>
                <a:blip r:embed="rId18"/>
                <a:stretch>
                  <a:fillRect/>
                </a:stretch>
              </a:blipFill>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CA76FC53-E50A-333B-E834-7BD6F614B55B}"/>
              </a:ext>
            </a:extLst>
          </p:cNvPr>
          <p:cNvCxnSpPr/>
          <p:nvPr/>
        </p:nvCxnSpPr>
        <p:spPr>
          <a:xfrm>
            <a:off x="10844710" y="2751780"/>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7204F1-E62F-2F6B-6423-6C15C46C011A}"/>
              </a:ext>
            </a:extLst>
          </p:cNvPr>
          <p:cNvCxnSpPr>
            <a:stCxn id="48" idx="1"/>
          </p:cNvCxnSpPr>
          <p:nvPr/>
        </p:nvCxnSpPr>
        <p:spPr>
          <a:xfrm flipH="1" flipV="1">
            <a:off x="9812323" y="2757032"/>
            <a:ext cx="599768" cy="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59E6C1C-3F89-19D4-285D-55206E751375}"/>
                  </a:ext>
                </a:extLst>
              </p:cNvPr>
              <p:cNvSpPr txBox="1"/>
              <p:nvPr/>
            </p:nvSpPr>
            <p:spPr>
              <a:xfrm>
                <a:off x="10407543" y="2842475"/>
                <a:ext cx="432619" cy="3526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𝟒</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51" name="TextBox 50">
                <a:extLst>
                  <a:ext uri="{FF2B5EF4-FFF2-40B4-BE49-F238E27FC236}">
                    <a16:creationId xmlns:a16="http://schemas.microsoft.com/office/drawing/2014/main" id="{559E6C1C-3F89-19D4-285D-55206E751375}"/>
                  </a:ext>
                </a:extLst>
              </p:cNvPr>
              <p:cNvSpPr txBox="1">
                <a:spLocks noRot="1" noChangeAspect="1" noMove="1" noResize="1" noEditPoints="1" noAdjustHandles="1" noChangeArrowheads="1" noChangeShapeType="1" noTextEdit="1"/>
              </p:cNvSpPr>
              <p:nvPr/>
            </p:nvSpPr>
            <p:spPr>
              <a:xfrm>
                <a:off x="10407543" y="2842475"/>
                <a:ext cx="432619" cy="352661"/>
              </a:xfrm>
              <a:prstGeom prst="rect">
                <a:avLst/>
              </a:prstGeom>
              <a:blipFill>
                <a:blip r:embed="rId19"/>
                <a:stretch>
                  <a:fillRect/>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29F03F26-03D8-E01E-755C-5D7C71DAA0B0}"/>
              </a:ext>
            </a:extLst>
          </p:cNvPr>
          <p:cNvCxnSpPr/>
          <p:nvPr/>
        </p:nvCxnSpPr>
        <p:spPr>
          <a:xfrm>
            <a:off x="10840162" y="3013874"/>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B1CC113-20E5-0FD3-8C6B-8E993179F4BF}"/>
              </a:ext>
            </a:extLst>
          </p:cNvPr>
          <p:cNvCxnSpPr>
            <a:cxnSpLocks/>
          </p:cNvCxnSpPr>
          <p:nvPr/>
        </p:nvCxnSpPr>
        <p:spPr>
          <a:xfrm flipH="1">
            <a:off x="9807775" y="3013874"/>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Arrow: Down 53">
            <a:extLst>
              <a:ext uri="{FF2B5EF4-FFF2-40B4-BE49-F238E27FC236}">
                <a16:creationId xmlns:a16="http://schemas.microsoft.com/office/drawing/2014/main" id="{AA474C95-486E-3047-405B-7170AD65794F}"/>
              </a:ext>
            </a:extLst>
          </p:cNvPr>
          <p:cNvSpPr/>
          <p:nvPr/>
        </p:nvSpPr>
        <p:spPr>
          <a:xfrm rot="10800000">
            <a:off x="10491215" y="3285830"/>
            <a:ext cx="344399" cy="1081549"/>
          </a:xfrm>
          <a:prstGeom prst="down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0DB16F0-56EF-7DAF-1468-6C8D9927E593}"/>
              </a:ext>
            </a:extLst>
          </p:cNvPr>
          <p:cNvSpPr txBox="1"/>
          <p:nvPr/>
        </p:nvSpPr>
        <p:spPr>
          <a:xfrm>
            <a:off x="9114503" y="4463845"/>
            <a:ext cx="2911083" cy="1200329"/>
          </a:xfrm>
          <a:prstGeom prst="rect">
            <a:avLst/>
          </a:prstGeom>
          <a:noFill/>
        </p:spPr>
        <p:txBody>
          <a:bodyPr wrap="square" rtlCol="0">
            <a:spAutoFit/>
          </a:bodyPr>
          <a:lstStyle/>
          <a:p>
            <a:r>
              <a:rPr lang="en-US" b="1" dirty="0">
                <a:highlight>
                  <a:srgbClr val="FFFF00"/>
                </a:highlight>
              </a:rPr>
              <a:t>Final learned representation for the nodes A,B,C,D. This can be used for the downstream tasks.</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9E4F774-1218-3EE6-57D5-5DCED01A5700}"/>
                  </a:ext>
                </a:extLst>
              </p:cNvPr>
              <p:cNvSpPr txBox="1"/>
              <p:nvPr/>
            </p:nvSpPr>
            <p:spPr>
              <a:xfrm>
                <a:off x="505196" y="5231637"/>
                <a:ext cx="6560654" cy="1225785"/>
              </a:xfrm>
              <a:prstGeom prst="rect">
                <a:avLst/>
              </a:prstGeom>
              <a:noFill/>
            </p:spPr>
            <p:txBody>
              <a:bodyPr wrap="square" rtlCol="0">
                <a:spAutoFit/>
              </a:bodyPr>
              <a:lstStyle/>
              <a:p>
                <a:r>
                  <a:rPr lang="en-US" b="1" dirty="0"/>
                  <a:t>Where </a:t>
                </a:r>
                <a14:m>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𝒊</m:t>
                        </m:r>
                      </m:sub>
                      <m:sup>
                        <m:r>
                          <a:rPr lang="en-US" b="1" i="1" smtClean="0">
                            <a:latin typeface="Cambria Math" panose="02040503050406030204" pitchFamily="18" charset="0"/>
                          </a:rPr>
                          <m:t>𝒍</m:t>
                        </m:r>
                      </m:sup>
                    </m:sSubSup>
                  </m:oMath>
                </a14:m>
                <a:r>
                  <a:rPr lang="en-US" b="1" dirty="0"/>
                  <a:t> represents the embedding h of node </a:t>
                </a:r>
                <a:r>
                  <a:rPr lang="en-US" b="1" dirty="0" err="1"/>
                  <a:t>i</a:t>
                </a:r>
                <a:r>
                  <a:rPr lang="en-US" b="1" dirty="0"/>
                  <a:t> in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𝑙</m:t>
                        </m:r>
                      </m:e>
                      <m:sup>
                        <m:r>
                          <a:rPr lang="en-US" i="1">
                            <a:latin typeface="Cambria Math" panose="02040503050406030204" pitchFamily="18" charset="0"/>
                          </a:rPr>
                          <m:t>𝑡h</m:t>
                        </m:r>
                      </m:sup>
                    </m:sSup>
                  </m:oMath>
                </a14:m>
                <a:r>
                  <a:rPr lang="en-US" dirty="0"/>
                  <a:t> </a:t>
                </a:r>
                <a:r>
                  <a:rPr lang="en-US" b="1" dirty="0"/>
                  <a:t>layer.</a:t>
                </a:r>
                <a:endParaRPr lang="en-US" b="1" i="1" dirty="0"/>
              </a:p>
              <a:p>
                <a:r>
                  <a:rPr lang="en-US" b="1" i="1" dirty="0" err="1"/>
                  <a:t>i</a:t>
                </a:r>
                <a:r>
                  <a:rPr lang="en-US" b="1" i="1" dirty="0"/>
                  <a:t> = 1,2,3,4</a:t>
                </a:r>
              </a:p>
              <a:p>
                <a:r>
                  <a:rPr lang="en-US" b="1" i="1" dirty="0"/>
                  <a:t>l = 1,2,3. . . L</a:t>
                </a:r>
                <a:endParaRPr lang="en-US" b="1" dirty="0"/>
              </a:p>
              <a:p>
                <a:endParaRPr lang="en-US" dirty="0"/>
              </a:p>
            </p:txBody>
          </p:sp>
        </mc:Choice>
        <mc:Fallback xmlns="">
          <p:sp>
            <p:nvSpPr>
              <p:cNvPr id="56" name="TextBox 55">
                <a:extLst>
                  <a:ext uri="{FF2B5EF4-FFF2-40B4-BE49-F238E27FC236}">
                    <a16:creationId xmlns:a16="http://schemas.microsoft.com/office/drawing/2014/main" id="{E9E4F774-1218-3EE6-57D5-5DCED01A5700}"/>
                  </a:ext>
                </a:extLst>
              </p:cNvPr>
              <p:cNvSpPr txBox="1">
                <a:spLocks noRot="1" noChangeAspect="1" noMove="1" noResize="1" noEditPoints="1" noAdjustHandles="1" noChangeArrowheads="1" noChangeShapeType="1" noTextEdit="1"/>
              </p:cNvSpPr>
              <p:nvPr/>
            </p:nvSpPr>
            <p:spPr>
              <a:xfrm>
                <a:off x="505196" y="5231637"/>
                <a:ext cx="6560654" cy="1225785"/>
              </a:xfrm>
              <a:prstGeom prst="rect">
                <a:avLst/>
              </a:prstGeom>
              <a:blipFill>
                <a:blip r:embed="rId20"/>
                <a:stretch>
                  <a:fillRect l="-836"/>
                </a:stretch>
              </a:blipFill>
            </p:spPr>
            <p:txBody>
              <a:bodyPr/>
              <a:lstStyle/>
              <a:p>
                <a:r>
                  <a:rPr lang="en-US">
                    <a:noFill/>
                  </a:rPr>
                  <a:t> </a:t>
                </a:r>
              </a:p>
            </p:txBody>
          </p:sp>
        </mc:Fallback>
      </mc:AlternateContent>
    </p:spTree>
    <p:extLst>
      <p:ext uri="{BB962C8B-B14F-4D97-AF65-F5344CB8AC3E}">
        <p14:creationId xmlns:p14="http://schemas.microsoft.com/office/powerpoint/2010/main" val="125512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2" grpId="0"/>
      <p:bldP spid="15" grpId="0"/>
      <p:bldP spid="16" grpId="0"/>
      <p:bldP spid="17" grpId="0"/>
      <p:bldP spid="18" grpId="0" animBg="1"/>
      <p:bldP spid="19" grpId="0"/>
      <p:bldP spid="22" grpId="0" animBg="1"/>
      <p:bldP spid="24" grpId="0"/>
      <p:bldP spid="25" grpId="0"/>
      <p:bldP spid="26" grpId="0"/>
      <p:bldP spid="27" grpId="0"/>
      <p:bldP spid="29" grpId="0" animBg="1"/>
      <p:bldP spid="31" grpId="0"/>
      <p:bldP spid="36" grpId="0"/>
      <p:bldP spid="48" grpId="0"/>
      <p:bldP spid="51" grpId="0"/>
      <p:bldP spid="54" grpId="0" animBg="1"/>
      <p:bldP spid="55" grpId="0"/>
      <p:bldP spid="5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4FDB0-4A6B-4379-880C-8A3ED8E1D0C9}"/>
              </a:ext>
            </a:extLst>
          </p:cNvPr>
          <p:cNvSpPr txBox="1"/>
          <p:nvPr/>
        </p:nvSpPr>
        <p:spPr>
          <a:xfrm>
            <a:off x="226142" y="245806"/>
            <a:ext cx="6774426" cy="461665"/>
          </a:xfrm>
          <a:prstGeom prst="rect">
            <a:avLst/>
          </a:prstGeom>
          <a:noFill/>
        </p:spPr>
        <p:txBody>
          <a:bodyPr wrap="square" rtlCol="0">
            <a:spAutoFit/>
          </a:bodyPr>
          <a:lstStyle/>
          <a:p>
            <a:r>
              <a:rPr lang="en-US" sz="2400" b="1" dirty="0"/>
              <a:t>Graph Neural Networks as an End to End Solution</a:t>
            </a:r>
          </a:p>
        </p:txBody>
      </p:sp>
      <p:pic>
        <p:nvPicPr>
          <p:cNvPr id="3" name="Picture 2">
            <a:extLst>
              <a:ext uri="{FF2B5EF4-FFF2-40B4-BE49-F238E27FC236}">
                <a16:creationId xmlns:a16="http://schemas.microsoft.com/office/drawing/2014/main" id="{A27C4737-B91A-A825-C81E-B66EC6B685EF}"/>
              </a:ext>
            </a:extLst>
          </p:cNvPr>
          <p:cNvPicPr>
            <a:picLocks noChangeAspect="1"/>
          </p:cNvPicPr>
          <p:nvPr/>
        </p:nvPicPr>
        <p:blipFill>
          <a:blip r:embed="rId2"/>
          <a:stretch>
            <a:fillRect/>
          </a:stretch>
        </p:blipFill>
        <p:spPr>
          <a:xfrm>
            <a:off x="444108" y="2606152"/>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25A815-3F76-EC73-9F40-9385B4F8CA0E}"/>
                  </a:ext>
                </a:extLst>
              </p:cNvPr>
              <p:cNvSpPr txBox="1"/>
              <p:nvPr/>
            </p:nvSpPr>
            <p:spPr>
              <a:xfrm>
                <a:off x="226142" y="2930869"/>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EE25A815-3F76-EC73-9F40-9385B4F8CA0E}"/>
                  </a:ext>
                </a:extLst>
              </p:cNvPr>
              <p:cNvSpPr txBox="1">
                <a:spLocks noRot="1" noChangeAspect="1" noMove="1" noResize="1" noEditPoints="1" noAdjustHandles="1" noChangeArrowheads="1" noChangeShapeType="1" noTextEdit="1"/>
              </p:cNvSpPr>
              <p:nvPr/>
            </p:nvSpPr>
            <p:spPr>
              <a:xfrm>
                <a:off x="226142" y="2930869"/>
                <a:ext cx="257295" cy="369332"/>
              </a:xfrm>
              <a:prstGeom prst="rect">
                <a:avLst/>
              </a:prstGeom>
              <a:blipFill>
                <a:blip r:embed="rId3"/>
                <a:stretch>
                  <a:fillRect r="-52381"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CB0795-2821-1C8D-F64B-1B3267C87C2C}"/>
                  </a:ext>
                </a:extLst>
              </p:cNvPr>
              <p:cNvSpPr txBox="1"/>
              <p:nvPr/>
            </p:nvSpPr>
            <p:spPr>
              <a:xfrm>
                <a:off x="1093967" y="4310509"/>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ABCB0795-2821-1C8D-F64B-1B3267C87C2C}"/>
                  </a:ext>
                </a:extLst>
              </p:cNvPr>
              <p:cNvSpPr txBox="1">
                <a:spLocks noRot="1" noChangeAspect="1" noMove="1" noResize="1" noEditPoints="1" noAdjustHandles="1" noChangeArrowheads="1" noChangeShapeType="1" noTextEdit="1"/>
              </p:cNvSpPr>
              <p:nvPr/>
            </p:nvSpPr>
            <p:spPr>
              <a:xfrm>
                <a:off x="1093967" y="4310509"/>
                <a:ext cx="436895"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B4B5F2-9313-97DF-2591-C3FAB2C54BE8}"/>
                  </a:ext>
                </a:extLst>
              </p:cNvPr>
              <p:cNvSpPr txBox="1"/>
              <p:nvPr/>
            </p:nvSpPr>
            <p:spPr>
              <a:xfrm>
                <a:off x="1743828" y="2887016"/>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ECB4B5F2-9313-97DF-2591-C3FAB2C54BE8}"/>
                  </a:ext>
                </a:extLst>
              </p:cNvPr>
              <p:cNvSpPr txBox="1">
                <a:spLocks noRot="1" noChangeAspect="1" noMove="1" noResize="1" noEditPoints="1" noAdjustHandles="1" noChangeArrowheads="1" noChangeShapeType="1" noTextEdit="1"/>
              </p:cNvSpPr>
              <p:nvPr/>
            </p:nvSpPr>
            <p:spPr>
              <a:xfrm>
                <a:off x="1743828" y="2887016"/>
                <a:ext cx="43689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6F3DB8A-86A4-D216-D152-A6E2791D8864}"/>
                  </a:ext>
                </a:extLst>
              </p:cNvPr>
              <p:cNvSpPr txBox="1"/>
              <p:nvPr/>
            </p:nvSpPr>
            <p:spPr>
              <a:xfrm>
                <a:off x="1222615" y="2236820"/>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46F3DB8A-86A4-D216-D152-A6E2791D8864}"/>
                  </a:ext>
                </a:extLst>
              </p:cNvPr>
              <p:cNvSpPr txBox="1">
                <a:spLocks noRot="1" noChangeAspect="1" noMove="1" noResize="1" noEditPoints="1" noAdjustHandles="1" noChangeArrowheads="1" noChangeShapeType="1" noTextEdit="1"/>
              </p:cNvSpPr>
              <p:nvPr/>
            </p:nvSpPr>
            <p:spPr>
              <a:xfrm>
                <a:off x="1222615" y="2236820"/>
                <a:ext cx="436895" cy="369332"/>
              </a:xfrm>
              <a:prstGeom prst="rect">
                <a:avLst/>
              </a:prstGeom>
              <a:blipFill>
                <a:blip r:embed="rId6"/>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BE222C32-86BB-1739-3646-418BE2C38859}"/>
              </a:ext>
            </a:extLst>
          </p:cNvPr>
          <p:cNvSpPr/>
          <p:nvPr/>
        </p:nvSpPr>
        <p:spPr>
          <a:xfrm>
            <a:off x="2505137" y="1907314"/>
            <a:ext cx="907417" cy="3490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GNN</a:t>
            </a:r>
          </a:p>
          <a:p>
            <a:pPr algn="ctr"/>
            <a:r>
              <a:rPr lang="en-US" b="1" dirty="0"/>
              <a:t>Layers</a:t>
            </a:r>
          </a:p>
        </p:txBody>
      </p:sp>
      <p:sp>
        <p:nvSpPr>
          <p:cNvPr id="9" name="Arrow: Right 8">
            <a:extLst>
              <a:ext uri="{FF2B5EF4-FFF2-40B4-BE49-F238E27FC236}">
                <a16:creationId xmlns:a16="http://schemas.microsoft.com/office/drawing/2014/main" id="{2AE9C1D6-4159-4EB7-5C7E-EB53721F7E6A}"/>
              </a:ext>
            </a:extLst>
          </p:cNvPr>
          <p:cNvSpPr/>
          <p:nvPr/>
        </p:nvSpPr>
        <p:spPr>
          <a:xfrm>
            <a:off x="3480443" y="3206146"/>
            <a:ext cx="412955" cy="584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494C76-539B-5494-BE11-846F13DA5567}"/>
                  </a:ext>
                </a:extLst>
              </p:cNvPr>
              <p:cNvSpPr txBox="1"/>
              <p:nvPr/>
            </p:nvSpPr>
            <p:spPr>
              <a:xfrm>
                <a:off x="4861330" y="2794224"/>
                <a:ext cx="432619" cy="353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𝟏</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10" name="TextBox 9">
                <a:extLst>
                  <a:ext uri="{FF2B5EF4-FFF2-40B4-BE49-F238E27FC236}">
                    <a16:creationId xmlns:a16="http://schemas.microsoft.com/office/drawing/2014/main" id="{59494C76-539B-5494-BE11-846F13DA5567}"/>
                  </a:ext>
                </a:extLst>
              </p:cNvPr>
              <p:cNvSpPr txBox="1">
                <a:spLocks noRot="1" noChangeAspect="1" noMove="1" noResize="1" noEditPoints="1" noAdjustHandles="1" noChangeArrowheads="1" noChangeShapeType="1" noTextEdit="1"/>
              </p:cNvSpPr>
              <p:nvPr/>
            </p:nvSpPr>
            <p:spPr>
              <a:xfrm>
                <a:off x="4861330" y="2794224"/>
                <a:ext cx="432619" cy="353302"/>
              </a:xfrm>
              <a:prstGeom prst="rect">
                <a:avLst/>
              </a:prstGeom>
              <a:blipFill>
                <a:blip r:embed="rId7"/>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FD605B7D-C323-EBE1-3F34-C105F7ADC125}"/>
              </a:ext>
            </a:extLst>
          </p:cNvPr>
          <p:cNvCxnSpPr/>
          <p:nvPr/>
        </p:nvCxnSpPr>
        <p:spPr>
          <a:xfrm>
            <a:off x="5293949" y="2965623"/>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F38D0B3-3DA8-11EB-679D-D06159DDC995}"/>
              </a:ext>
            </a:extLst>
          </p:cNvPr>
          <p:cNvCxnSpPr>
            <a:stCxn id="10" idx="1"/>
          </p:cNvCxnSpPr>
          <p:nvPr/>
        </p:nvCxnSpPr>
        <p:spPr>
          <a:xfrm flipH="1">
            <a:off x="4261562" y="2970875"/>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83BE21-D3AE-4EF0-1B94-E556422385CB}"/>
                  </a:ext>
                </a:extLst>
              </p:cNvPr>
              <p:cNvSpPr txBox="1"/>
              <p:nvPr/>
            </p:nvSpPr>
            <p:spPr>
              <a:xfrm>
                <a:off x="4856782" y="3056318"/>
                <a:ext cx="432619" cy="353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𝟐</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13" name="TextBox 12">
                <a:extLst>
                  <a:ext uri="{FF2B5EF4-FFF2-40B4-BE49-F238E27FC236}">
                    <a16:creationId xmlns:a16="http://schemas.microsoft.com/office/drawing/2014/main" id="{D583BE21-D3AE-4EF0-1B94-E556422385CB}"/>
                  </a:ext>
                </a:extLst>
              </p:cNvPr>
              <p:cNvSpPr txBox="1">
                <a:spLocks noRot="1" noChangeAspect="1" noMove="1" noResize="1" noEditPoints="1" noAdjustHandles="1" noChangeArrowheads="1" noChangeShapeType="1" noTextEdit="1"/>
              </p:cNvSpPr>
              <p:nvPr/>
            </p:nvSpPr>
            <p:spPr>
              <a:xfrm>
                <a:off x="4856782" y="3056318"/>
                <a:ext cx="432619" cy="353302"/>
              </a:xfrm>
              <a:prstGeom prst="rect">
                <a:avLst/>
              </a:prstGeom>
              <a:blipFill>
                <a:blip r:embed="rId8"/>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0C9F283-1FDB-40E9-DC17-37E4D538FC4E}"/>
              </a:ext>
            </a:extLst>
          </p:cNvPr>
          <p:cNvCxnSpPr/>
          <p:nvPr/>
        </p:nvCxnSpPr>
        <p:spPr>
          <a:xfrm>
            <a:off x="5289401" y="3227717"/>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E5CF796-CEF0-28F5-9278-C521E6672847}"/>
              </a:ext>
            </a:extLst>
          </p:cNvPr>
          <p:cNvCxnSpPr>
            <a:cxnSpLocks/>
          </p:cNvCxnSpPr>
          <p:nvPr/>
        </p:nvCxnSpPr>
        <p:spPr>
          <a:xfrm flipH="1">
            <a:off x="4257014" y="3227717"/>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1755C2-5F81-B9F3-8326-40FD73E48C17}"/>
                  </a:ext>
                </a:extLst>
              </p:cNvPr>
              <p:cNvSpPr txBox="1"/>
              <p:nvPr/>
            </p:nvSpPr>
            <p:spPr>
              <a:xfrm>
                <a:off x="4865878" y="3317801"/>
                <a:ext cx="432619" cy="3544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𝟑</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16" name="TextBox 15">
                <a:extLst>
                  <a:ext uri="{FF2B5EF4-FFF2-40B4-BE49-F238E27FC236}">
                    <a16:creationId xmlns:a16="http://schemas.microsoft.com/office/drawing/2014/main" id="{D61755C2-5F81-B9F3-8326-40FD73E48C17}"/>
                  </a:ext>
                </a:extLst>
              </p:cNvPr>
              <p:cNvSpPr txBox="1">
                <a:spLocks noRot="1" noChangeAspect="1" noMove="1" noResize="1" noEditPoints="1" noAdjustHandles="1" noChangeArrowheads="1" noChangeShapeType="1" noTextEdit="1"/>
              </p:cNvSpPr>
              <p:nvPr/>
            </p:nvSpPr>
            <p:spPr>
              <a:xfrm>
                <a:off x="4865878" y="3317801"/>
                <a:ext cx="432619" cy="354456"/>
              </a:xfrm>
              <a:prstGeom prst="rect">
                <a:avLst/>
              </a:prstGeom>
              <a:blipFill>
                <a:blip r:embed="rId9"/>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25BEEA5C-7624-4DAA-355A-2792D9723B58}"/>
              </a:ext>
            </a:extLst>
          </p:cNvPr>
          <p:cNvCxnSpPr/>
          <p:nvPr/>
        </p:nvCxnSpPr>
        <p:spPr>
          <a:xfrm>
            <a:off x="5298497" y="3489200"/>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BBD129-F5D6-4B76-EBF8-FBA868E35A6D}"/>
              </a:ext>
            </a:extLst>
          </p:cNvPr>
          <p:cNvCxnSpPr>
            <a:stCxn id="16" idx="1"/>
          </p:cNvCxnSpPr>
          <p:nvPr/>
        </p:nvCxnSpPr>
        <p:spPr>
          <a:xfrm flipH="1" flipV="1">
            <a:off x="4266110" y="3494452"/>
            <a:ext cx="599768" cy="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8FF4D64-6C28-1492-5BC1-63BD06DB6D35}"/>
                  </a:ext>
                </a:extLst>
              </p:cNvPr>
              <p:cNvSpPr txBox="1"/>
              <p:nvPr/>
            </p:nvSpPr>
            <p:spPr>
              <a:xfrm>
                <a:off x="4861330" y="3579895"/>
                <a:ext cx="432619" cy="3526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𝟒</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19" name="TextBox 18">
                <a:extLst>
                  <a:ext uri="{FF2B5EF4-FFF2-40B4-BE49-F238E27FC236}">
                    <a16:creationId xmlns:a16="http://schemas.microsoft.com/office/drawing/2014/main" id="{A8FF4D64-6C28-1492-5BC1-63BD06DB6D35}"/>
                  </a:ext>
                </a:extLst>
              </p:cNvPr>
              <p:cNvSpPr txBox="1">
                <a:spLocks noRot="1" noChangeAspect="1" noMove="1" noResize="1" noEditPoints="1" noAdjustHandles="1" noChangeArrowheads="1" noChangeShapeType="1" noTextEdit="1"/>
              </p:cNvSpPr>
              <p:nvPr/>
            </p:nvSpPr>
            <p:spPr>
              <a:xfrm>
                <a:off x="4861330" y="3579895"/>
                <a:ext cx="432619" cy="352661"/>
              </a:xfrm>
              <a:prstGeom prst="rect">
                <a:avLst/>
              </a:prstGeom>
              <a:blipFill>
                <a:blip r:embed="rId10"/>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B85D6D73-E459-94BC-B916-DCC2A9B8B502}"/>
              </a:ext>
            </a:extLst>
          </p:cNvPr>
          <p:cNvCxnSpPr/>
          <p:nvPr/>
        </p:nvCxnSpPr>
        <p:spPr>
          <a:xfrm>
            <a:off x="5293949" y="3751294"/>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9C06495-4963-9912-89D3-210C95A7FE4B}"/>
              </a:ext>
            </a:extLst>
          </p:cNvPr>
          <p:cNvCxnSpPr>
            <a:cxnSpLocks/>
          </p:cNvCxnSpPr>
          <p:nvPr/>
        </p:nvCxnSpPr>
        <p:spPr>
          <a:xfrm flipH="1">
            <a:off x="4261562" y="3751294"/>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4" descr="Deep feed-forward neural network with two hidden layers (blue balls).... |  Download Scientific Diagram">
            <a:extLst>
              <a:ext uri="{FF2B5EF4-FFF2-40B4-BE49-F238E27FC236}">
                <a16:creationId xmlns:a16="http://schemas.microsoft.com/office/drawing/2014/main" id="{35336384-56F8-93E0-F3B9-4FE39F84C5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05955" y="2600650"/>
            <a:ext cx="2774632" cy="160248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B76B255-B766-3CF8-2456-8945BE41E08F}"/>
              </a:ext>
            </a:extLst>
          </p:cNvPr>
          <p:cNvSpPr txBox="1"/>
          <p:nvPr/>
        </p:nvSpPr>
        <p:spPr>
          <a:xfrm>
            <a:off x="226142" y="1520464"/>
            <a:ext cx="1736615" cy="369332"/>
          </a:xfrm>
          <a:prstGeom prst="rect">
            <a:avLst/>
          </a:prstGeom>
          <a:noFill/>
        </p:spPr>
        <p:txBody>
          <a:bodyPr wrap="square" rtlCol="0">
            <a:spAutoFit/>
          </a:bodyPr>
          <a:lstStyle/>
          <a:p>
            <a:r>
              <a:rPr lang="en-US" b="1" dirty="0"/>
              <a:t>Input Graph</a:t>
            </a:r>
          </a:p>
        </p:txBody>
      </p:sp>
      <p:sp>
        <p:nvSpPr>
          <p:cNvPr id="24" name="TextBox 23">
            <a:extLst>
              <a:ext uri="{FF2B5EF4-FFF2-40B4-BE49-F238E27FC236}">
                <a16:creationId xmlns:a16="http://schemas.microsoft.com/office/drawing/2014/main" id="{A258B62C-E7FB-8570-FE7A-B74E5ABFD9C0}"/>
              </a:ext>
            </a:extLst>
          </p:cNvPr>
          <p:cNvSpPr txBox="1"/>
          <p:nvPr/>
        </p:nvSpPr>
        <p:spPr>
          <a:xfrm>
            <a:off x="3582814" y="1520464"/>
            <a:ext cx="2513186" cy="369332"/>
          </a:xfrm>
          <a:prstGeom prst="rect">
            <a:avLst/>
          </a:prstGeom>
          <a:noFill/>
        </p:spPr>
        <p:txBody>
          <a:bodyPr wrap="square" rtlCol="0">
            <a:spAutoFit/>
          </a:bodyPr>
          <a:lstStyle/>
          <a:p>
            <a:r>
              <a:rPr lang="en-US" b="1" dirty="0"/>
              <a:t>Learned representations</a:t>
            </a:r>
          </a:p>
        </p:txBody>
      </p:sp>
      <p:sp>
        <p:nvSpPr>
          <p:cNvPr id="25" name="TextBox 24">
            <a:extLst>
              <a:ext uri="{FF2B5EF4-FFF2-40B4-BE49-F238E27FC236}">
                <a16:creationId xmlns:a16="http://schemas.microsoft.com/office/drawing/2014/main" id="{D22DE1C0-5B94-C5A3-8900-F4F020E178FD}"/>
              </a:ext>
            </a:extLst>
          </p:cNvPr>
          <p:cNvSpPr txBox="1"/>
          <p:nvPr/>
        </p:nvSpPr>
        <p:spPr>
          <a:xfrm>
            <a:off x="6435013" y="1520464"/>
            <a:ext cx="5938684" cy="923330"/>
          </a:xfrm>
          <a:prstGeom prst="rect">
            <a:avLst/>
          </a:prstGeom>
          <a:noFill/>
        </p:spPr>
        <p:txBody>
          <a:bodyPr wrap="square" rtlCol="0">
            <a:spAutoFit/>
          </a:bodyPr>
          <a:lstStyle/>
          <a:p>
            <a:r>
              <a:rPr lang="en-US" b="1" dirty="0"/>
              <a:t>Multilayer Perceptron(MLP)/RNN/Transformer/Autoencoders for downstream tasks like node classification, link prediction etc..</a:t>
            </a:r>
          </a:p>
        </p:txBody>
      </p:sp>
      <p:sp>
        <p:nvSpPr>
          <p:cNvPr id="26" name="Arrow: Right 25">
            <a:extLst>
              <a:ext uri="{FF2B5EF4-FFF2-40B4-BE49-F238E27FC236}">
                <a16:creationId xmlns:a16="http://schemas.microsoft.com/office/drawing/2014/main" id="{833E2E46-1451-0BC9-2E3E-E633F040DAB3}"/>
              </a:ext>
            </a:extLst>
          </p:cNvPr>
          <p:cNvSpPr/>
          <p:nvPr/>
        </p:nvSpPr>
        <p:spPr>
          <a:xfrm>
            <a:off x="6435013" y="3025537"/>
            <a:ext cx="412955" cy="584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676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animBg="1"/>
      <p:bldP spid="9" grpId="0" animBg="1"/>
      <p:bldP spid="10" grpId="0"/>
      <p:bldP spid="13" grpId="0"/>
      <p:bldP spid="16" grpId="0"/>
      <p:bldP spid="19" grpId="0"/>
      <p:bldP spid="23" grpId="0"/>
      <p:bldP spid="24" grpId="0"/>
      <p:bldP spid="25" grpId="0"/>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993479-491D-0FB7-EF69-04E5E21F437C}"/>
              </a:ext>
            </a:extLst>
          </p:cNvPr>
          <p:cNvSpPr txBox="1"/>
          <p:nvPr/>
        </p:nvSpPr>
        <p:spPr>
          <a:xfrm>
            <a:off x="285135" y="226142"/>
            <a:ext cx="8947355" cy="369332"/>
          </a:xfrm>
          <a:prstGeom prst="rect">
            <a:avLst/>
          </a:prstGeom>
          <a:noFill/>
        </p:spPr>
        <p:txBody>
          <a:bodyPr wrap="square" rtlCol="0">
            <a:spAutoFit/>
          </a:bodyPr>
          <a:lstStyle/>
          <a:p>
            <a:r>
              <a:rPr lang="en-US" b="1" dirty="0"/>
              <a:t>Achieving GNN layer operation using Adjacency Matrix (a simple approach)</a:t>
            </a:r>
          </a:p>
        </p:txBody>
      </p:sp>
      <p:pic>
        <p:nvPicPr>
          <p:cNvPr id="3" name="Picture 2">
            <a:extLst>
              <a:ext uri="{FF2B5EF4-FFF2-40B4-BE49-F238E27FC236}">
                <a16:creationId xmlns:a16="http://schemas.microsoft.com/office/drawing/2014/main" id="{E2603624-CF95-650A-1903-AC599B21960E}"/>
              </a:ext>
            </a:extLst>
          </p:cNvPr>
          <p:cNvPicPr>
            <a:picLocks noChangeAspect="1"/>
          </p:cNvPicPr>
          <p:nvPr/>
        </p:nvPicPr>
        <p:blipFill>
          <a:blip r:embed="rId2"/>
          <a:stretch>
            <a:fillRect/>
          </a:stretch>
        </p:blipFill>
        <p:spPr>
          <a:xfrm>
            <a:off x="787643" y="826513"/>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8DD65E-68CB-E84C-805F-5CB5D979ABDF}"/>
                  </a:ext>
                </a:extLst>
              </p:cNvPr>
              <p:cNvSpPr txBox="1"/>
              <p:nvPr/>
            </p:nvSpPr>
            <p:spPr>
              <a:xfrm>
                <a:off x="569677" y="1151230"/>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568DD65E-68CB-E84C-805F-5CB5D979ABDF}"/>
                  </a:ext>
                </a:extLst>
              </p:cNvPr>
              <p:cNvSpPr txBox="1">
                <a:spLocks noRot="1" noChangeAspect="1" noMove="1" noResize="1" noEditPoints="1" noAdjustHandles="1" noChangeArrowheads="1" noChangeShapeType="1" noTextEdit="1"/>
              </p:cNvSpPr>
              <p:nvPr/>
            </p:nvSpPr>
            <p:spPr>
              <a:xfrm>
                <a:off x="569677" y="1151230"/>
                <a:ext cx="257295" cy="369332"/>
              </a:xfrm>
              <a:prstGeom prst="rect">
                <a:avLst/>
              </a:prstGeom>
              <a:blipFill>
                <a:blip r:embed="rId3"/>
                <a:stretch>
                  <a:fillRect r="-4883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797B01-3FA0-36C0-475C-782D1B1BD05A}"/>
                  </a:ext>
                </a:extLst>
              </p:cNvPr>
              <p:cNvSpPr txBox="1"/>
              <p:nvPr/>
            </p:nvSpPr>
            <p:spPr>
              <a:xfrm>
                <a:off x="1437502" y="2530870"/>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BF797B01-3FA0-36C0-475C-782D1B1BD05A}"/>
                  </a:ext>
                </a:extLst>
              </p:cNvPr>
              <p:cNvSpPr txBox="1">
                <a:spLocks noRot="1" noChangeAspect="1" noMove="1" noResize="1" noEditPoints="1" noAdjustHandles="1" noChangeArrowheads="1" noChangeShapeType="1" noTextEdit="1"/>
              </p:cNvSpPr>
              <p:nvPr/>
            </p:nvSpPr>
            <p:spPr>
              <a:xfrm>
                <a:off x="1437502" y="2530870"/>
                <a:ext cx="436895"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4C3928-9CCE-6F54-EE2F-5E149A8B7808}"/>
                  </a:ext>
                </a:extLst>
              </p:cNvPr>
              <p:cNvSpPr txBox="1"/>
              <p:nvPr/>
            </p:nvSpPr>
            <p:spPr>
              <a:xfrm>
                <a:off x="2087363" y="1107377"/>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354C3928-9CCE-6F54-EE2F-5E149A8B7808}"/>
                  </a:ext>
                </a:extLst>
              </p:cNvPr>
              <p:cNvSpPr txBox="1">
                <a:spLocks noRot="1" noChangeAspect="1" noMove="1" noResize="1" noEditPoints="1" noAdjustHandles="1" noChangeArrowheads="1" noChangeShapeType="1" noTextEdit="1"/>
              </p:cNvSpPr>
              <p:nvPr/>
            </p:nvSpPr>
            <p:spPr>
              <a:xfrm>
                <a:off x="2087363" y="1107377"/>
                <a:ext cx="43689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F3B3DE-ABCF-C57B-D6B7-8ABBFFA9FBCE}"/>
                  </a:ext>
                </a:extLst>
              </p:cNvPr>
              <p:cNvSpPr txBox="1"/>
              <p:nvPr/>
            </p:nvSpPr>
            <p:spPr>
              <a:xfrm>
                <a:off x="1566150" y="457181"/>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06F3B3DE-ABCF-C57B-D6B7-8ABBFFA9FBCE}"/>
                  </a:ext>
                </a:extLst>
              </p:cNvPr>
              <p:cNvSpPr txBox="1">
                <a:spLocks noRot="1" noChangeAspect="1" noMove="1" noResize="1" noEditPoints="1" noAdjustHandles="1" noChangeArrowheads="1" noChangeShapeType="1" noTextEdit="1"/>
              </p:cNvSpPr>
              <p:nvPr/>
            </p:nvSpPr>
            <p:spPr>
              <a:xfrm>
                <a:off x="1566150" y="457181"/>
                <a:ext cx="436895" cy="369332"/>
              </a:xfrm>
              <a:prstGeom prst="rect">
                <a:avLst/>
              </a:prstGeom>
              <a:blipFill>
                <a:blip r:embed="rId6"/>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2846E41-BCE0-B229-CA40-A7B596BCBBA7}"/>
              </a:ext>
            </a:extLst>
          </p:cNvPr>
          <p:cNvPicPr>
            <a:picLocks noChangeAspect="1"/>
          </p:cNvPicPr>
          <p:nvPr/>
        </p:nvPicPr>
        <p:blipFill>
          <a:blip r:embed="rId7"/>
          <a:stretch>
            <a:fillRect/>
          </a:stretch>
        </p:blipFill>
        <p:spPr>
          <a:xfrm>
            <a:off x="3777435" y="818303"/>
            <a:ext cx="1736615" cy="1859069"/>
          </a:xfrm>
          <a:prstGeom prst="rect">
            <a:avLst/>
          </a:prstGeom>
        </p:spPr>
      </p:pic>
      <p:sp>
        <p:nvSpPr>
          <p:cNvPr id="10" name="TextBox 9">
            <a:extLst>
              <a:ext uri="{FF2B5EF4-FFF2-40B4-BE49-F238E27FC236}">
                <a16:creationId xmlns:a16="http://schemas.microsoft.com/office/drawing/2014/main" id="{F8C5E037-0652-042F-F686-AA286BA77653}"/>
              </a:ext>
            </a:extLst>
          </p:cNvPr>
          <p:cNvSpPr txBox="1"/>
          <p:nvPr/>
        </p:nvSpPr>
        <p:spPr>
          <a:xfrm>
            <a:off x="668594" y="2900202"/>
            <a:ext cx="1736615" cy="369332"/>
          </a:xfrm>
          <a:prstGeom prst="rect">
            <a:avLst/>
          </a:prstGeom>
          <a:noFill/>
        </p:spPr>
        <p:txBody>
          <a:bodyPr wrap="square" rtlCol="0">
            <a:spAutoFit/>
          </a:bodyPr>
          <a:lstStyle/>
          <a:p>
            <a:r>
              <a:rPr lang="en-US" dirty="0"/>
              <a:t>Graph G</a:t>
            </a:r>
          </a:p>
        </p:txBody>
      </p:sp>
      <p:sp>
        <p:nvSpPr>
          <p:cNvPr id="11" name="TextBox 10">
            <a:extLst>
              <a:ext uri="{FF2B5EF4-FFF2-40B4-BE49-F238E27FC236}">
                <a16:creationId xmlns:a16="http://schemas.microsoft.com/office/drawing/2014/main" id="{A5EF1E4E-4466-98F1-8925-C7D280A66A92}"/>
              </a:ext>
            </a:extLst>
          </p:cNvPr>
          <p:cNvSpPr txBox="1"/>
          <p:nvPr/>
        </p:nvSpPr>
        <p:spPr>
          <a:xfrm>
            <a:off x="3777435" y="2900201"/>
            <a:ext cx="3141405" cy="369332"/>
          </a:xfrm>
          <a:prstGeom prst="rect">
            <a:avLst/>
          </a:prstGeom>
          <a:noFill/>
        </p:spPr>
        <p:txBody>
          <a:bodyPr wrap="square" rtlCol="0">
            <a:spAutoFit/>
          </a:bodyPr>
          <a:lstStyle/>
          <a:p>
            <a:r>
              <a:rPr lang="en-US" dirty="0"/>
              <a:t>Adjacency matric for graph G</a:t>
            </a:r>
          </a:p>
        </p:txBody>
      </p:sp>
    </p:spTree>
    <p:extLst>
      <p:ext uri="{BB962C8B-B14F-4D97-AF65-F5344CB8AC3E}">
        <p14:creationId xmlns:p14="http://schemas.microsoft.com/office/powerpoint/2010/main" val="3008078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993479-491D-0FB7-EF69-04E5E21F437C}"/>
              </a:ext>
            </a:extLst>
          </p:cNvPr>
          <p:cNvSpPr txBox="1"/>
          <p:nvPr/>
        </p:nvSpPr>
        <p:spPr>
          <a:xfrm>
            <a:off x="285135" y="226142"/>
            <a:ext cx="8947355" cy="369332"/>
          </a:xfrm>
          <a:prstGeom prst="rect">
            <a:avLst/>
          </a:prstGeom>
          <a:noFill/>
        </p:spPr>
        <p:txBody>
          <a:bodyPr wrap="square" rtlCol="0">
            <a:spAutoFit/>
          </a:bodyPr>
          <a:lstStyle/>
          <a:p>
            <a:r>
              <a:rPr lang="en-US" b="1" dirty="0"/>
              <a:t>Achieving GNN layer operation using Adjacency Matrix (a simple approach)</a:t>
            </a:r>
          </a:p>
        </p:txBody>
      </p:sp>
      <p:pic>
        <p:nvPicPr>
          <p:cNvPr id="3" name="Picture 2">
            <a:extLst>
              <a:ext uri="{FF2B5EF4-FFF2-40B4-BE49-F238E27FC236}">
                <a16:creationId xmlns:a16="http://schemas.microsoft.com/office/drawing/2014/main" id="{E2603624-CF95-650A-1903-AC599B21960E}"/>
              </a:ext>
            </a:extLst>
          </p:cNvPr>
          <p:cNvPicPr>
            <a:picLocks noChangeAspect="1"/>
          </p:cNvPicPr>
          <p:nvPr/>
        </p:nvPicPr>
        <p:blipFill>
          <a:blip r:embed="rId2"/>
          <a:stretch>
            <a:fillRect/>
          </a:stretch>
        </p:blipFill>
        <p:spPr>
          <a:xfrm>
            <a:off x="787643" y="826513"/>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8DD65E-68CB-E84C-805F-5CB5D979ABDF}"/>
                  </a:ext>
                </a:extLst>
              </p:cNvPr>
              <p:cNvSpPr txBox="1"/>
              <p:nvPr/>
            </p:nvSpPr>
            <p:spPr>
              <a:xfrm>
                <a:off x="569677" y="1151230"/>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568DD65E-68CB-E84C-805F-5CB5D979ABDF}"/>
                  </a:ext>
                </a:extLst>
              </p:cNvPr>
              <p:cNvSpPr txBox="1">
                <a:spLocks noRot="1" noChangeAspect="1" noMove="1" noResize="1" noEditPoints="1" noAdjustHandles="1" noChangeArrowheads="1" noChangeShapeType="1" noTextEdit="1"/>
              </p:cNvSpPr>
              <p:nvPr/>
            </p:nvSpPr>
            <p:spPr>
              <a:xfrm>
                <a:off x="569677" y="1151230"/>
                <a:ext cx="257295" cy="369332"/>
              </a:xfrm>
              <a:prstGeom prst="rect">
                <a:avLst/>
              </a:prstGeom>
              <a:blipFill>
                <a:blip r:embed="rId3"/>
                <a:stretch>
                  <a:fillRect r="-4883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797B01-3FA0-36C0-475C-782D1B1BD05A}"/>
                  </a:ext>
                </a:extLst>
              </p:cNvPr>
              <p:cNvSpPr txBox="1"/>
              <p:nvPr/>
            </p:nvSpPr>
            <p:spPr>
              <a:xfrm>
                <a:off x="1437502" y="2530870"/>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BF797B01-3FA0-36C0-475C-782D1B1BD05A}"/>
                  </a:ext>
                </a:extLst>
              </p:cNvPr>
              <p:cNvSpPr txBox="1">
                <a:spLocks noRot="1" noChangeAspect="1" noMove="1" noResize="1" noEditPoints="1" noAdjustHandles="1" noChangeArrowheads="1" noChangeShapeType="1" noTextEdit="1"/>
              </p:cNvSpPr>
              <p:nvPr/>
            </p:nvSpPr>
            <p:spPr>
              <a:xfrm>
                <a:off x="1437502" y="2530870"/>
                <a:ext cx="436895"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4C3928-9CCE-6F54-EE2F-5E149A8B7808}"/>
                  </a:ext>
                </a:extLst>
              </p:cNvPr>
              <p:cNvSpPr txBox="1"/>
              <p:nvPr/>
            </p:nvSpPr>
            <p:spPr>
              <a:xfrm>
                <a:off x="2087363" y="1107377"/>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354C3928-9CCE-6F54-EE2F-5E149A8B7808}"/>
                  </a:ext>
                </a:extLst>
              </p:cNvPr>
              <p:cNvSpPr txBox="1">
                <a:spLocks noRot="1" noChangeAspect="1" noMove="1" noResize="1" noEditPoints="1" noAdjustHandles="1" noChangeArrowheads="1" noChangeShapeType="1" noTextEdit="1"/>
              </p:cNvSpPr>
              <p:nvPr/>
            </p:nvSpPr>
            <p:spPr>
              <a:xfrm>
                <a:off x="2087363" y="1107377"/>
                <a:ext cx="43689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F3B3DE-ABCF-C57B-D6B7-8ABBFFA9FBCE}"/>
                  </a:ext>
                </a:extLst>
              </p:cNvPr>
              <p:cNvSpPr txBox="1"/>
              <p:nvPr/>
            </p:nvSpPr>
            <p:spPr>
              <a:xfrm>
                <a:off x="1566150" y="457181"/>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06F3B3DE-ABCF-C57B-D6B7-8ABBFFA9FBCE}"/>
                  </a:ext>
                </a:extLst>
              </p:cNvPr>
              <p:cNvSpPr txBox="1">
                <a:spLocks noRot="1" noChangeAspect="1" noMove="1" noResize="1" noEditPoints="1" noAdjustHandles="1" noChangeArrowheads="1" noChangeShapeType="1" noTextEdit="1"/>
              </p:cNvSpPr>
              <p:nvPr/>
            </p:nvSpPr>
            <p:spPr>
              <a:xfrm>
                <a:off x="1566150" y="457181"/>
                <a:ext cx="436895" cy="369332"/>
              </a:xfrm>
              <a:prstGeom prst="rect">
                <a:avLst/>
              </a:prstGeom>
              <a:blipFill>
                <a:blip r:embed="rId6"/>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2846E41-BCE0-B229-CA40-A7B596BCBBA7}"/>
              </a:ext>
            </a:extLst>
          </p:cNvPr>
          <p:cNvPicPr>
            <a:picLocks noChangeAspect="1"/>
          </p:cNvPicPr>
          <p:nvPr/>
        </p:nvPicPr>
        <p:blipFill>
          <a:blip r:embed="rId7"/>
          <a:stretch>
            <a:fillRect/>
          </a:stretch>
        </p:blipFill>
        <p:spPr>
          <a:xfrm>
            <a:off x="3777435" y="818303"/>
            <a:ext cx="1736615" cy="1859069"/>
          </a:xfrm>
          <a:prstGeom prst="rect">
            <a:avLst/>
          </a:prstGeom>
        </p:spPr>
      </p:pic>
      <p:sp>
        <p:nvSpPr>
          <p:cNvPr id="10" name="TextBox 9">
            <a:extLst>
              <a:ext uri="{FF2B5EF4-FFF2-40B4-BE49-F238E27FC236}">
                <a16:creationId xmlns:a16="http://schemas.microsoft.com/office/drawing/2014/main" id="{F8C5E037-0652-042F-F686-AA286BA77653}"/>
              </a:ext>
            </a:extLst>
          </p:cNvPr>
          <p:cNvSpPr txBox="1"/>
          <p:nvPr/>
        </p:nvSpPr>
        <p:spPr>
          <a:xfrm>
            <a:off x="668594" y="2900202"/>
            <a:ext cx="1736615" cy="369332"/>
          </a:xfrm>
          <a:prstGeom prst="rect">
            <a:avLst/>
          </a:prstGeom>
          <a:noFill/>
        </p:spPr>
        <p:txBody>
          <a:bodyPr wrap="square" rtlCol="0">
            <a:spAutoFit/>
          </a:bodyPr>
          <a:lstStyle/>
          <a:p>
            <a:r>
              <a:rPr lang="en-US" dirty="0"/>
              <a:t>Graph G</a:t>
            </a:r>
          </a:p>
        </p:txBody>
      </p:sp>
      <p:sp>
        <p:nvSpPr>
          <p:cNvPr id="11" name="TextBox 10">
            <a:extLst>
              <a:ext uri="{FF2B5EF4-FFF2-40B4-BE49-F238E27FC236}">
                <a16:creationId xmlns:a16="http://schemas.microsoft.com/office/drawing/2014/main" id="{A5EF1E4E-4466-98F1-8925-C7D280A66A92}"/>
              </a:ext>
            </a:extLst>
          </p:cNvPr>
          <p:cNvSpPr txBox="1"/>
          <p:nvPr/>
        </p:nvSpPr>
        <p:spPr>
          <a:xfrm>
            <a:off x="3777435" y="2900201"/>
            <a:ext cx="3141405" cy="369332"/>
          </a:xfrm>
          <a:prstGeom prst="rect">
            <a:avLst/>
          </a:prstGeom>
          <a:noFill/>
        </p:spPr>
        <p:txBody>
          <a:bodyPr wrap="square" rtlCol="0">
            <a:spAutoFit/>
          </a:bodyPr>
          <a:lstStyle/>
          <a:p>
            <a:r>
              <a:rPr lang="en-US" dirty="0"/>
              <a:t>Adjacency matric for graph G</a:t>
            </a:r>
          </a:p>
        </p:txBody>
      </p:sp>
    </p:spTree>
    <p:extLst>
      <p:ext uri="{BB962C8B-B14F-4D97-AF65-F5344CB8AC3E}">
        <p14:creationId xmlns:p14="http://schemas.microsoft.com/office/powerpoint/2010/main" val="3239760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993479-491D-0FB7-EF69-04E5E21F437C}"/>
              </a:ext>
            </a:extLst>
          </p:cNvPr>
          <p:cNvSpPr txBox="1"/>
          <p:nvPr/>
        </p:nvSpPr>
        <p:spPr>
          <a:xfrm>
            <a:off x="285135" y="226142"/>
            <a:ext cx="8947355" cy="369332"/>
          </a:xfrm>
          <a:prstGeom prst="rect">
            <a:avLst/>
          </a:prstGeom>
          <a:noFill/>
        </p:spPr>
        <p:txBody>
          <a:bodyPr wrap="square" rtlCol="0">
            <a:spAutoFit/>
          </a:bodyPr>
          <a:lstStyle/>
          <a:p>
            <a:r>
              <a:rPr lang="en-US" b="1" dirty="0"/>
              <a:t>Achieving GNN layer operation using Adjacency Matrix (a simple approach)</a:t>
            </a:r>
          </a:p>
        </p:txBody>
      </p:sp>
      <p:pic>
        <p:nvPicPr>
          <p:cNvPr id="3" name="Picture 2">
            <a:extLst>
              <a:ext uri="{FF2B5EF4-FFF2-40B4-BE49-F238E27FC236}">
                <a16:creationId xmlns:a16="http://schemas.microsoft.com/office/drawing/2014/main" id="{E2603624-CF95-650A-1903-AC599B21960E}"/>
              </a:ext>
            </a:extLst>
          </p:cNvPr>
          <p:cNvPicPr>
            <a:picLocks noChangeAspect="1"/>
          </p:cNvPicPr>
          <p:nvPr/>
        </p:nvPicPr>
        <p:blipFill>
          <a:blip r:embed="rId2"/>
          <a:stretch>
            <a:fillRect/>
          </a:stretch>
        </p:blipFill>
        <p:spPr>
          <a:xfrm>
            <a:off x="787643" y="826513"/>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8DD65E-68CB-E84C-805F-5CB5D979ABDF}"/>
                  </a:ext>
                </a:extLst>
              </p:cNvPr>
              <p:cNvSpPr txBox="1"/>
              <p:nvPr/>
            </p:nvSpPr>
            <p:spPr>
              <a:xfrm>
                <a:off x="569677" y="1151230"/>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568DD65E-68CB-E84C-805F-5CB5D979ABDF}"/>
                  </a:ext>
                </a:extLst>
              </p:cNvPr>
              <p:cNvSpPr txBox="1">
                <a:spLocks noRot="1" noChangeAspect="1" noMove="1" noResize="1" noEditPoints="1" noAdjustHandles="1" noChangeArrowheads="1" noChangeShapeType="1" noTextEdit="1"/>
              </p:cNvSpPr>
              <p:nvPr/>
            </p:nvSpPr>
            <p:spPr>
              <a:xfrm>
                <a:off x="569677" y="1151230"/>
                <a:ext cx="257295" cy="369332"/>
              </a:xfrm>
              <a:prstGeom prst="rect">
                <a:avLst/>
              </a:prstGeom>
              <a:blipFill>
                <a:blip r:embed="rId3"/>
                <a:stretch>
                  <a:fillRect r="-4883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797B01-3FA0-36C0-475C-782D1B1BD05A}"/>
                  </a:ext>
                </a:extLst>
              </p:cNvPr>
              <p:cNvSpPr txBox="1"/>
              <p:nvPr/>
            </p:nvSpPr>
            <p:spPr>
              <a:xfrm>
                <a:off x="1437502" y="2530870"/>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BF797B01-3FA0-36C0-475C-782D1B1BD05A}"/>
                  </a:ext>
                </a:extLst>
              </p:cNvPr>
              <p:cNvSpPr txBox="1">
                <a:spLocks noRot="1" noChangeAspect="1" noMove="1" noResize="1" noEditPoints="1" noAdjustHandles="1" noChangeArrowheads="1" noChangeShapeType="1" noTextEdit="1"/>
              </p:cNvSpPr>
              <p:nvPr/>
            </p:nvSpPr>
            <p:spPr>
              <a:xfrm>
                <a:off x="1437502" y="2530870"/>
                <a:ext cx="436895"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4C3928-9CCE-6F54-EE2F-5E149A8B7808}"/>
                  </a:ext>
                </a:extLst>
              </p:cNvPr>
              <p:cNvSpPr txBox="1"/>
              <p:nvPr/>
            </p:nvSpPr>
            <p:spPr>
              <a:xfrm>
                <a:off x="2087363" y="1107377"/>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354C3928-9CCE-6F54-EE2F-5E149A8B7808}"/>
                  </a:ext>
                </a:extLst>
              </p:cNvPr>
              <p:cNvSpPr txBox="1">
                <a:spLocks noRot="1" noChangeAspect="1" noMove="1" noResize="1" noEditPoints="1" noAdjustHandles="1" noChangeArrowheads="1" noChangeShapeType="1" noTextEdit="1"/>
              </p:cNvSpPr>
              <p:nvPr/>
            </p:nvSpPr>
            <p:spPr>
              <a:xfrm>
                <a:off x="2087363" y="1107377"/>
                <a:ext cx="43689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F3B3DE-ABCF-C57B-D6B7-8ABBFFA9FBCE}"/>
                  </a:ext>
                </a:extLst>
              </p:cNvPr>
              <p:cNvSpPr txBox="1"/>
              <p:nvPr/>
            </p:nvSpPr>
            <p:spPr>
              <a:xfrm>
                <a:off x="1566150" y="457181"/>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06F3B3DE-ABCF-C57B-D6B7-8ABBFFA9FBCE}"/>
                  </a:ext>
                </a:extLst>
              </p:cNvPr>
              <p:cNvSpPr txBox="1">
                <a:spLocks noRot="1" noChangeAspect="1" noMove="1" noResize="1" noEditPoints="1" noAdjustHandles="1" noChangeArrowheads="1" noChangeShapeType="1" noTextEdit="1"/>
              </p:cNvSpPr>
              <p:nvPr/>
            </p:nvSpPr>
            <p:spPr>
              <a:xfrm>
                <a:off x="1566150" y="457181"/>
                <a:ext cx="436895" cy="369332"/>
              </a:xfrm>
              <a:prstGeom prst="rect">
                <a:avLst/>
              </a:prstGeom>
              <a:blipFill>
                <a:blip r:embed="rId6"/>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2846E41-BCE0-B229-CA40-A7B596BCBBA7}"/>
              </a:ext>
            </a:extLst>
          </p:cNvPr>
          <p:cNvPicPr>
            <a:picLocks noChangeAspect="1"/>
          </p:cNvPicPr>
          <p:nvPr/>
        </p:nvPicPr>
        <p:blipFill>
          <a:blip r:embed="rId7"/>
          <a:stretch>
            <a:fillRect/>
          </a:stretch>
        </p:blipFill>
        <p:spPr>
          <a:xfrm>
            <a:off x="3777435" y="818303"/>
            <a:ext cx="1736615" cy="1859069"/>
          </a:xfrm>
          <a:prstGeom prst="rect">
            <a:avLst/>
          </a:prstGeom>
        </p:spPr>
      </p:pic>
      <p:sp>
        <p:nvSpPr>
          <p:cNvPr id="10" name="TextBox 9">
            <a:extLst>
              <a:ext uri="{FF2B5EF4-FFF2-40B4-BE49-F238E27FC236}">
                <a16:creationId xmlns:a16="http://schemas.microsoft.com/office/drawing/2014/main" id="{F8C5E037-0652-042F-F686-AA286BA77653}"/>
              </a:ext>
            </a:extLst>
          </p:cNvPr>
          <p:cNvSpPr txBox="1"/>
          <p:nvPr/>
        </p:nvSpPr>
        <p:spPr>
          <a:xfrm>
            <a:off x="668594" y="2900202"/>
            <a:ext cx="1736615" cy="369332"/>
          </a:xfrm>
          <a:prstGeom prst="rect">
            <a:avLst/>
          </a:prstGeom>
          <a:noFill/>
        </p:spPr>
        <p:txBody>
          <a:bodyPr wrap="square" rtlCol="0">
            <a:spAutoFit/>
          </a:bodyPr>
          <a:lstStyle/>
          <a:p>
            <a:r>
              <a:rPr lang="en-US" dirty="0"/>
              <a:t>Graph G</a:t>
            </a:r>
          </a:p>
        </p:txBody>
      </p:sp>
      <p:sp>
        <p:nvSpPr>
          <p:cNvPr id="11" name="TextBox 10">
            <a:extLst>
              <a:ext uri="{FF2B5EF4-FFF2-40B4-BE49-F238E27FC236}">
                <a16:creationId xmlns:a16="http://schemas.microsoft.com/office/drawing/2014/main" id="{A5EF1E4E-4466-98F1-8925-C7D280A66A92}"/>
              </a:ext>
            </a:extLst>
          </p:cNvPr>
          <p:cNvSpPr txBox="1"/>
          <p:nvPr/>
        </p:nvSpPr>
        <p:spPr>
          <a:xfrm>
            <a:off x="3777435" y="2900201"/>
            <a:ext cx="3141405" cy="369332"/>
          </a:xfrm>
          <a:prstGeom prst="rect">
            <a:avLst/>
          </a:prstGeom>
          <a:noFill/>
        </p:spPr>
        <p:txBody>
          <a:bodyPr wrap="square" rtlCol="0">
            <a:spAutoFit/>
          </a:bodyPr>
          <a:lstStyle/>
          <a:p>
            <a:r>
              <a:rPr lang="en-US" dirty="0"/>
              <a:t>Adjacency matric for graph G</a:t>
            </a:r>
          </a:p>
        </p:txBody>
      </p:sp>
    </p:spTree>
    <p:extLst>
      <p:ext uri="{BB962C8B-B14F-4D97-AF65-F5344CB8AC3E}">
        <p14:creationId xmlns:p14="http://schemas.microsoft.com/office/powerpoint/2010/main" val="896398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F95967E-4357-5657-C40D-A7146CFEC3C7}"/>
              </a:ext>
            </a:extLst>
          </p:cNvPr>
          <p:cNvPicPr>
            <a:picLocks noChangeAspect="1"/>
          </p:cNvPicPr>
          <p:nvPr/>
        </p:nvPicPr>
        <p:blipFill>
          <a:blip r:embed="rId3"/>
          <a:stretch>
            <a:fillRect/>
          </a:stretch>
        </p:blipFill>
        <p:spPr>
          <a:xfrm>
            <a:off x="6904683" y="1475026"/>
            <a:ext cx="1881387" cy="4328075"/>
          </a:xfrm>
          <a:prstGeom prst="rect">
            <a:avLst/>
          </a:prstGeom>
        </p:spPr>
      </p:pic>
      <p:sp>
        <p:nvSpPr>
          <p:cNvPr id="2" name="Title 1">
            <a:extLst>
              <a:ext uri="{FF2B5EF4-FFF2-40B4-BE49-F238E27FC236}">
                <a16:creationId xmlns:a16="http://schemas.microsoft.com/office/drawing/2014/main" id="{7C6B8909-EAD9-8B8A-A53E-3A1D8046D894}"/>
              </a:ext>
            </a:extLst>
          </p:cNvPr>
          <p:cNvSpPr>
            <a:spLocks noGrp="1"/>
          </p:cNvSpPr>
          <p:nvPr>
            <p:ph type="title"/>
          </p:nvPr>
        </p:nvSpPr>
        <p:spPr>
          <a:xfrm>
            <a:off x="1097280" y="286604"/>
            <a:ext cx="10058400" cy="944320"/>
          </a:xfrm>
        </p:spPr>
        <p:txBody>
          <a:bodyPr/>
          <a:lstStyle/>
          <a:p>
            <a:r>
              <a:rPr lang="en-US" dirty="0"/>
              <a:t>Unstructured Data</a:t>
            </a:r>
          </a:p>
        </p:txBody>
      </p:sp>
      <p:sp>
        <p:nvSpPr>
          <p:cNvPr id="3" name="Content Placeholder 2">
            <a:extLst>
              <a:ext uri="{FF2B5EF4-FFF2-40B4-BE49-F238E27FC236}">
                <a16:creationId xmlns:a16="http://schemas.microsoft.com/office/drawing/2014/main" id="{A63619F7-8611-80AE-4B04-3F2D49D6F022}"/>
              </a:ext>
            </a:extLst>
          </p:cNvPr>
          <p:cNvSpPr>
            <a:spLocks noGrp="1"/>
          </p:cNvSpPr>
          <p:nvPr>
            <p:ph idx="1"/>
          </p:nvPr>
        </p:nvSpPr>
        <p:spPr>
          <a:xfrm>
            <a:off x="1097280" y="1475026"/>
            <a:ext cx="6737466" cy="593434"/>
          </a:xfrm>
        </p:spPr>
        <p:txBody>
          <a:bodyPr>
            <a:normAutofit/>
          </a:bodyPr>
          <a:lstStyle/>
          <a:p>
            <a:r>
              <a:rPr lang="en-US" dirty="0"/>
              <a:t>Unstructured data doesn’t have a specific position format.</a:t>
            </a:r>
          </a:p>
        </p:txBody>
      </p:sp>
      <p:pic>
        <p:nvPicPr>
          <p:cNvPr id="6" name="Picture 5" descr="A picture containing clothing, person, person, female&#10;&#10;Description automatically generated">
            <a:extLst>
              <a:ext uri="{FF2B5EF4-FFF2-40B4-BE49-F238E27FC236}">
                <a16:creationId xmlns:a16="http://schemas.microsoft.com/office/drawing/2014/main" id="{26B4FAC6-EEE5-8A5A-B0CD-F3EF48965755}"/>
              </a:ext>
            </a:extLst>
          </p:cNvPr>
          <p:cNvPicPr>
            <a:picLocks noChangeAspect="1"/>
          </p:cNvPicPr>
          <p:nvPr/>
        </p:nvPicPr>
        <p:blipFill>
          <a:blip r:embed="rId4"/>
          <a:stretch>
            <a:fillRect/>
          </a:stretch>
        </p:blipFill>
        <p:spPr>
          <a:xfrm>
            <a:off x="8680912" y="1605489"/>
            <a:ext cx="1924050" cy="4019550"/>
          </a:xfrm>
          <a:prstGeom prst="rect">
            <a:avLst/>
          </a:prstGeom>
        </p:spPr>
      </p:pic>
      <p:pic>
        <p:nvPicPr>
          <p:cNvPr id="10" name="Picture 9">
            <a:extLst>
              <a:ext uri="{FF2B5EF4-FFF2-40B4-BE49-F238E27FC236}">
                <a16:creationId xmlns:a16="http://schemas.microsoft.com/office/drawing/2014/main" id="{943E1D02-34F0-AD65-ED5E-3CE846F61ACE}"/>
              </a:ext>
            </a:extLst>
          </p:cNvPr>
          <p:cNvPicPr>
            <a:picLocks noChangeAspect="1"/>
          </p:cNvPicPr>
          <p:nvPr/>
        </p:nvPicPr>
        <p:blipFill>
          <a:blip r:embed="rId5"/>
          <a:stretch>
            <a:fillRect/>
          </a:stretch>
        </p:blipFill>
        <p:spPr>
          <a:xfrm>
            <a:off x="1554380" y="2137193"/>
            <a:ext cx="2651424" cy="3282715"/>
          </a:xfrm>
          <a:prstGeom prst="rect">
            <a:avLst/>
          </a:prstGeom>
        </p:spPr>
      </p:pic>
      <p:sp>
        <p:nvSpPr>
          <p:cNvPr id="11" name="TextBox 10">
            <a:extLst>
              <a:ext uri="{FF2B5EF4-FFF2-40B4-BE49-F238E27FC236}">
                <a16:creationId xmlns:a16="http://schemas.microsoft.com/office/drawing/2014/main" id="{670EAE66-D434-9BE0-111A-D046BD0762DB}"/>
              </a:ext>
            </a:extLst>
          </p:cNvPr>
          <p:cNvSpPr txBox="1"/>
          <p:nvPr/>
        </p:nvSpPr>
        <p:spPr>
          <a:xfrm>
            <a:off x="1890724" y="5731334"/>
            <a:ext cx="30588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Volumetric Meshes</a:t>
            </a:r>
          </a:p>
        </p:txBody>
      </p:sp>
      <p:sp>
        <p:nvSpPr>
          <p:cNvPr id="12" name="TextBox 11">
            <a:extLst>
              <a:ext uri="{FF2B5EF4-FFF2-40B4-BE49-F238E27FC236}">
                <a16:creationId xmlns:a16="http://schemas.microsoft.com/office/drawing/2014/main" id="{F39812AD-6035-6E0C-91A8-E8076807574C}"/>
              </a:ext>
            </a:extLst>
          </p:cNvPr>
          <p:cNvSpPr txBox="1"/>
          <p:nvPr/>
        </p:nvSpPr>
        <p:spPr>
          <a:xfrm>
            <a:off x="7755946" y="5794407"/>
            <a:ext cx="30588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Surface Meshes</a:t>
            </a:r>
          </a:p>
        </p:txBody>
      </p:sp>
    </p:spTree>
    <p:extLst>
      <p:ext uri="{BB962C8B-B14F-4D97-AF65-F5344CB8AC3E}">
        <p14:creationId xmlns:p14="http://schemas.microsoft.com/office/powerpoint/2010/main" val="3472777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21A23-D793-8575-A3B3-FBF684F8082E}"/>
              </a:ext>
            </a:extLst>
          </p:cNvPr>
          <p:cNvSpPr>
            <a:spLocks noGrp="1"/>
          </p:cNvSpPr>
          <p:nvPr>
            <p:ph type="title"/>
          </p:nvPr>
        </p:nvSpPr>
        <p:spPr>
          <a:xfrm>
            <a:off x="1097280" y="286603"/>
            <a:ext cx="10058400" cy="867283"/>
          </a:xfrm>
        </p:spPr>
        <p:txBody>
          <a:bodyPr/>
          <a:lstStyle/>
          <a:p>
            <a:r>
              <a:rPr lang="en-US" dirty="0"/>
              <a:t>Unstructured Data</a:t>
            </a:r>
          </a:p>
        </p:txBody>
      </p:sp>
      <p:sp>
        <p:nvSpPr>
          <p:cNvPr id="3" name="Content Placeholder 2">
            <a:extLst>
              <a:ext uri="{FF2B5EF4-FFF2-40B4-BE49-F238E27FC236}">
                <a16:creationId xmlns:a16="http://schemas.microsoft.com/office/drawing/2014/main" id="{EF2CEBAB-7090-6D5F-D358-203B85E9BC4B}"/>
              </a:ext>
            </a:extLst>
          </p:cNvPr>
          <p:cNvSpPr>
            <a:spLocks noGrp="1"/>
          </p:cNvSpPr>
          <p:nvPr>
            <p:ph idx="1"/>
          </p:nvPr>
        </p:nvSpPr>
        <p:spPr>
          <a:xfrm>
            <a:off x="1097280" y="1640115"/>
            <a:ext cx="10058400" cy="482599"/>
          </a:xfrm>
        </p:spPr>
        <p:txBody>
          <a:bodyPr/>
          <a:lstStyle/>
          <a:p>
            <a:r>
              <a:rPr lang="en-US" dirty="0"/>
              <a:t>Graph data is one of the popular unstructured data types. </a:t>
            </a:r>
          </a:p>
        </p:txBody>
      </p:sp>
      <p:pic>
        <p:nvPicPr>
          <p:cNvPr id="5" name="Picture 4">
            <a:extLst>
              <a:ext uri="{FF2B5EF4-FFF2-40B4-BE49-F238E27FC236}">
                <a16:creationId xmlns:a16="http://schemas.microsoft.com/office/drawing/2014/main" id="{306359C2-A12C-67BC-CB51-951094B008FE}"/>
              </a:ext>
            </a:extLst>
          </p:cNvPr>
          <p:cNvPicPr>
            <a:picLocks noChangeAspect="1"/>
          </p:cNvPicPr>
          <p:nvPr/>
        </p:nvPicPr>
        <p:blipFill rotWithShape="1">
          <a:blip r:embed="rId3"/>
          <a:srcRect t="-1" b="3614"/>
          <a:stretch/>
        </p:blipFill>
        <p:spPr>
          <a:xfrm>
            <a:off x="1097280" y="2521629"/>
            <a:ext cx="4538663" cy="2910344"/>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1277BC07-90C3-41B1-6EFE-E34E0941A216}"/>
              </a:ext>
            </a:extLst>
          </p:cNvPr>
          <p:cNvPicPr>
            <a:picLocks noChangeAspect="1"/>
          </p:cNvPicPr>
          <p:nvPr/>
        </p:nvPicPr>
        <p:blipFill>
          <a:blip r:embed="rId4"/>
          <a:stretch>
            <a:fillRect/>
          </a:stretch>
        </p:blipFill>
        <p:spPr>
          <a:xfrm>
            <a:off x="6960468" y="2636883"/>
            <a:ext cx="3801005" cy="2629267"/>
          </a:xfrm>
          <a:prstGeom prst="rect">
            <a:avLst/>
          </a:prstGeom>
        </p:spPr>
      </p:pic>
      <p:sp>
        <p:nvSpPr>
          <p:cNvPr id="12" name="TextBox 11">
            <a:extLst>
              <a:ext uri="{FF2B5EF4-FFF2-40B4-BE49-F238E27FC236}">
                <a16:creationId xmlns:a16="http://schemas.microsoft.com/office/drawing/2014/main" id="{88821A69-05B9-0558-ACEE-66659C328DDD}"/>
              </a:ext>
            </a:extLst>
          </p:cNvPr>
          <p:cNvSpPr txBox="1"/>
          <p:nvPr/>
        </p:nvSpPr>
        <p:spPr>
          <a:xfrm>
            <a:off x="1524000" y="5595257"/>
            <a:ext cx="4111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Knowledge Graph</a:t>
            </a:r>
          </a:p>
        </p:txBody>
      </p:sp>
      <p:sp>
        <p:nvSpPr>
          <p:cNvPr id="13" name="TextBox 12">
            <a:extLst>
              <a:ext uri="{FF2B5EF4-FFF2-40B4-BE49-F238E27FC236}">
                <a16:creationId xmlns:a16="http://schemas.microsoft.com/office/drawing/2014/main" id="{789FE308-5E2A-EFC2-FC52-EF334DCA9CBB}"/>
              </a:ext>
            </a:extLst>
          </p:cNvPr>
          <p:cNvSpPr txBox="1"/>
          <p:nvPr/>
        </p:nvSpPr>
        <p:spPr>
          <a:xfrm>
            <a:off x="7434943" y="5486400"/>
            <a:ext cx="4111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Social Networks</a:t>
            </a:r>
          </a:p>
        </p:txBody>
      </p:sp>
    </p:spTree>
    <p:extLst>
      <p:ext uri="{BB962C8B-B14F-4D97-AF65-F5344CB8AC3E}">
        <p14:creationId xmlns:p14="http://schemas.microsoft.com/office/powerpoint/2010/main" val="942986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CDCE4-EFBF-A419-93D8-EE55E3F7078C}"/>
              </a:ext>
            </a:extLst>
          </p:cNvPr>
          <p:cNvSpPr>
            <a:spLocks noGrp="1"/>
          </p:cNvSpPr>
          <p:nvPr>
            <p:ph type="title"/>
          </p:nvPr>
        </p:nvSpPr>
        <p:spPr>
          <a:xfrm>
            <a:off x="1097280" y="286604"/>
            <a:ext cx="10058400" cy="945038"/>
          </a:xfrm>
        </p:spPr>
        <p:txBody>
          <a:bodyPr/>
          <a:lstStyle/>
          <a:p>
            <a:r>
              <a:rPr lang="en-US" dirty="0"/>
              <a:t>Graph neural network applications</a:t>
            </a:r>
          </a:p>
        </p:txBody>
      </p:sp>
      <p:sp>
        <p:nvSpPr>
          <p:cNvPr id="3" name="Content Placeholder 2">
            <a:extLst>
              <a:ext uri="{FF2B5EF4-FFF2-40B4-BE49-F238E27FC236}">
                <a16:creationId xmlns:a16="http://schemas.microsoft.com/office/drawing/2014/main" id="{FB0F8445-6A89-826B-E1C3-5982E46649ED}"/>
              </a:ext>
            </a:extLst>
          </p:cNvPr>
          <p:cNvSpPr>
            <a:spLocks noGrp="1"/>
          </p:cNvSpPr>
          <p:nvPr>
            <p:ph idx="1"/>
          </p:nvPr>
        </p:nvSpPr>
        <p:spPr>
          <a:xfrm>
            <a:off x="1066800" y="1884267"/>
            <a:ext cx="5772539" cy="3760891"/>
          </a:xfrm>
        </p:spPr>
        <p:txBody>
          <a:bodyPr/>
          <a:lstStyle/>
          <a:p>
            <a:r>
              <a:rPr lang="en-US" dirty="0"/>
              <a:t>Graphs can be used to model brain connectomes taken from fMRI/DTI data </a:t>
            </a:r>
          </a:p>
          <a:p>
            <a:endParaRPr lang="en-US" dirty="0"/>
          </a:p>
          <a:p>
            <a:r>
              <a:rPr lang="en-US" dirty="0"/>
              <a:t>GNN can be used for fMRI data analysis by modeling the functional connectivity of brain as a graph structure. </a:t>
            </a:r>
          </a:p>
        </p:txBody>
      </p:sp>
      <p:pic>
        <p:nvPicPr>
          <p:cNvPr id="1026" name="Picture 2">
            <a:extLst>
              <a:ext uri="{FF2B5EF4-FFF2-40B4-BE49-F238E27FC236}">
                <a16:creationId xmlns:a16="http://schemas.microsoft.com/office/drawing/2014/main" id="{10F36709-313B-B3A7-B945-096295244D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065"/>
          <a:stretch/>
        </p:blipFill>
        <p:spPr bwMode="auto">
          <a:xfrm>
            <a:off x="7338968" y="1884267"/>
            <a:ext cx="4587586" cy="15210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CBEBE0EA-8444-F465-4B00-BFBE2F78C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3583" y="3764712"/>
            <a:ext cx="4587586" cy="2560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66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B4CE8A-5E86-418E-1B33-34078334FEDE}"/>
              </a:ext>
            </a:extLst>
          </p:cNvPr>
          <p:cNvSpPr txBox="1"/>
          <p:nvPr/>
        </p:nvSpPr>
        <p:spPr>
          <a:xfrm>
            <a:off x="677636" y="661307"/>
            <a:ext cx="5191125" cy="2308324"/>
          </a:xfrm>
          <a:prstGeom prst="rect">
            <a:avLst/>
          </a:prstGeom>
          <a:noFill/>
        </p:spPr>
        <p:txBody>
          <a:bodyPr wrap="square" rtlCol="0">
            <a:spAutoFit/>
          </a:bodyPr>
          <a:lstStyle/>
          <a:p>
            <a:r>
              <a:rPr lang="en-US" dirty="0"/>
              <a:t>Graphs are also used in Chemistry and Pharmacology </a:t>
            </a:r>
          </a:p>
          <a:p>
            <a:endParaRPr lang="en-US" dirty="0"/>
          </a:p>
          <a:p>
            <a:r>
              <a:rPr lang="en-US" dirty="0"/>
              <a:t>Modeling molecules as graphs data, they can be used with graph neural networks to do</a:t>
            </a:r>
          </a:p>
          <a:p>
            <a:pPr marL="742950" lvl="1" indent="-285750">
              <a:buFont typeface="Arial" panose="020B0604020202020204" pitchFamily="34" charset="0"/>
              <a:buChar char="•"/>
            </a:pPr>
            <a:r>
              <a:rPr lang="en-US" dirty="0"/>
              <a:t>Molecule Analysis</a:t>
            </a:r>
          </a:p>
          <a:p>
            <a:pPr marL="742950" lvl="1" indent="-285750">
              <a:buFont typeface="Arial" panose="020B0604020202020204" pitchFamily="34" charset="0"/>
              <a:buChar char="•"/>
            </a:pPr>
            <a:r>
              <a:rPr lang="en-US" dirty="0"/>
              <a:t>Drug discovery</a:t>
            </a:r>
          </a:p>
          <a:p>
            <a:pPr marL="742950" lvl="1" indent="-285750">
              <a:buFont typeface="Arial" panose="020B0604020202020204" pitchFamily="34" charset="0"/>
              <a:buChar char="•"/>
            </a:pPr>
            <a:r>
              <a:rPr lang="en-US" dirty="0"/>
              <a:t>Drug repurposing  </a:t>
            </a:r>
          </a:p>
          <a:p>
            <a:pPr marL="742950" lvl="1" indent="-285750">
              <a:buFont typeface="Arial" panose="020B0604020202020204" pitchFamily="34" charset="0"/>
              <a:buChar char="•"/>
            </a:pPr>
            <a:r>
              <a:rPr lang="en-US" dirty="0"/>
              <a:t>Catalysts discovery</a:t>
            </a:r>
          </a:p>
        </p:txBody>
      </p:sp>
      <p:pic>
        <p:nvPicPr>
          <p:cNvPr id="4" name="Picture 3">
            <a:extLst>
              <a:ext uri="{FF2B5EF4-FFF2-40B4-BE49-F238E27FC236}">
                <a16:creationId xmlns:a16="http://schemas.microsoft.com/office/drawing/2014/main" id="{36F3AE52-1F2F-E609-C925-02BA244BDEB6}"/>
              </a:ext>
            </a:extLst>
          </p:cNvPr>
          <p:cNvPicPr>
            <a:picLocks noChangeAspect="1"/>
          </p:cNvPicPr>
          <p:nvPr/>
        </p:nvPicPr>
        <p:blipFill>
          <a:blip r:embed="rId3"/>
          <a:stretch>
            <a:fillRect/>
          </a:stretch>
        </p:blipFill>
        <p:spPr>
          <a:xfrm>
            <a:off x="6633293" y="591855"/>
            <a:ext cx="3933022" cy="3002915"/>
          </a:xfrm>
          <a:prstGeom prst="rect">
            <a:avLst/>
          </a:prstGeom>
        </p:spPr>
      </p:pic>
      <p:pic>
        <p:nvPicPr>
          <p:cNvPr id="2050" name="Picture 2" descr="Molecule Graphs: New in Wolfram Language 12">
            <a:extLst>
              <a:ext uri="{FF2B5EF4-FFF2-40B4-BE49-F238E27FC236}">
                <a16:creationId xmlns:a16="http://schemas.microsoft.com/office/drawing/2014/main" id="{976FC7ED-BCBE-41A5-F1E7-40C3A8A1A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3295" y="3054926"/>
            <a:ext cx="3262197" cy="32112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A8B6D0B-E449-ECB7-7E0A-F1EFFFDE2573}"/>
              </a:ext>
            </a:extLst>
          </p:cNvPr>
          <p:cNvPicPr>
            <a:picLocks noChangeAspect="1"/>
          </p:cNvPicPr>
          <p:nvPr/>
        </p:nvPicPr>
        <p:blipFill>
          <a:blip r:embed="rId5"/>
          <a:stretch>
            <a:fillRect/>
          </a:stretch>
        </p:blipFill>
        <p:spPr>
          <a:xfrm>
            <a:off x="2700271" y="3322162"/>
            <a:ext cx="3933022" cy="2943983"/>
          </a:xfrm>
          <a:prstGeom prst="rect">
            <a:avLst/>
          </a:prstGeom>
        </p:spPr>
      </p:pic>
    </p:spTree>
    <p:extLst>
      <p:ext uri="{BB962C8B-B14F-4D97-AF65-F5344CB8AC3E}">
        <p14:creationId xmlns:p14="http://schemas.microsoft.com/office/powerpoint/2010/main" val="2644155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ross shareholdings may not always be bad - Oldfield Partners">
            <a:extLst>
              <a:ext uri="{FF2B5EF4-FFF2-40B4-BE49-F238E27FC236}">
                <a16:creationId xmlns:a16="http://schemas.microsoft.com/office/drawing/2014/main" id="{742D0A46-27D3-C889-0740-245069A88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041" y="437000"/>
            <a:ext cx="2928041" cy="22230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420DF8-7D77-077E-DDA2-8F4B3D6319FE}"/>
              </a:ext>
            </a:extLst>
          </p:cNvPr>
          <p:cNvSpPr txBox="1"/>
          <p:nvPr/>
        </p:nvSpPr>
        <p:spPr>
          <a:xfrm>
            <a:off x="381000" y="1076325"/>
            <a:ext cx="4533900" cy="1200329"/>
          </a:xfrm>
          <a:prstGeom prst="rect">
            <a:avLst/>
          </a:prstGeom>
          <a:noFill/>
        </p:spPr>
        <p:txBody>
          <a:bodyPr wrap="square" rtlCol="0">
            <a:spAutoFit/>
          </a:bodyPr>
          <a:lstStyle/>
          <a:p>
            <a:r>
              <a:rPr lang="en-US" dirty="0"/>
              <a:t>In financial sector, graphs can be used to model how the markets work as in the case of stock market prediction.</a:t>
            </a:r>
          </a:p>
          <a:p>
            <a:endParaRPr lang="en-US" dirty="0"/>
          </a:p>
        </p:txBody>
      </p:sp>
      <p:sp>
        <p:nvSpPr>
          <p:cNvPr id="3" name="TextBox 2">
            <a:extLst>
              <a:ext uri="{FF2B5EF4-FFF2-40B4-BE49-F238E27FC236}">
                <a16:creationId xmlns:a16="http://schemas.microsoft.com/office/drawing/2014/main" id="{E5A3B1C1-1E9E-038F-8BFA-63723A20330F}"/>
              </a:ext>
            </a:extLst>
          </p:cNvPr>
          <p:cNvSpPr txBox="1"/>
          <p:nvPr/>
        </p:nvSpPr>
        <p:spPr>
          <a:xfrm>
            <a:off x="381000" y="3796654"/>
            <a:ext cx="4533900" cy="923330"/>
          </a:xfrm>
          <a:prstGeom prst="rect">
            <a:avLst/>
          </a:prstGeom>
          <a:noFill/>
        </p:spPr>
        <p:txBody>
          <a:bodyPr wrap="square" rtlCol="0">
            <a:spAutoFit/>
          </a:bodyPr>
          <a:lstStyle/>
          <a:p>
            <a:r>
              <a:rPr lang="en-US" dirty="0"/>
              <a:t>Recommender systems used in Uber Eats and Pinterest uses GNN algorithms. </a:t>
            </a:r>
          </a:p>
          <a:p>
            <a:endParaRPr lang="en-US" dirty="0"/>
          </a:p>
        </p:txBody>
      </p:sp>
      <p:pic>
        <p:nvPicPr>
          <p:cNvPr id="2050" name="Picture 2">
            <a:extLst>
              <a:ext uri="{FF2B5EF4-FFF2-40B4-BE49-F238E27FC236}">
                <a16:creationId xmlns:a16="http://schemas.microsoft.com/office/drawing/2014/main" id="{C49E718B-E7BF-0EC6-EA6C-428D1F7673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8627" y="2909593"/>
            <a:ext cx="1848112" cy="3176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8BE2878-5743-4F74-0EE1-050E325B64A8}"/>
              </a:ext>
            </a:extLst>
          </p:cNvPr>
          <p:cNvPicPr>
            <a:picLocks noChangeAspect="1"/>
          </p:cNvPicPr>
          <p:nvPr/>
        </p:nvPicPr>
        <p:blipFill>
          <a:blip r:embed="rId5"/>
          <a:stretch>
            <a:fillRect/>
          </a:stretch>
        </p:blipFill>
        <p:spPr>
          <a:xfrm>
            <a:off x="5991849" y="3124355"/>
            <a:ext cx="3290139" cy="2746489"/>
          </a:xfrm>
          <a:prstGeom prst="rect">
            <a:avLst/>
          </a:prstGeom>
        </p:spPr>
      </p:pic>
    </p:spTree>
    <p:extLst>
      <p:ext uri="{BB962C8B-B14F-4D97-AF65-F5344CB8AC3E}">
        <p14:creationId xmlns:p14="http://schemas.microsoft.com/office/powerpoint/2010/main" val="2703357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108DD7-D179-3074-64B6-7353D08C6A6A}"/>
              </a:ext>
            </a:extLst>
          </p:cNvPr>
          <p:cNvPicPr>
            <a:picLocks noChangeAspect="1"/>
          </p:cNvPicPr>
          <p:nvPr/>
        </p:nvPicPr>
        <p:blipFill>
          <a:blip r:embed="rId3"/>
          <a:stretch>
            <a:fillRect/>
          </a:stretch>
        </p:blipFill>
        <p:spPr>
          <a:xfrm>
            <a:off x="7810990" y="3607111"/>
            <a:ext cx="3828685" cy="2021327"/>
          </a:xfrm>
          <a:prstGeom prst="rect">
            <a:avLst/>
          </a:prstGeom>
        </p:spPr>
      </p:pic>
      <p:sp>
        <p:nvSpPr>
          <p:cNvPr id="2" name="TextBox 1">
            <a:extLst>
              <a:ext uri="{FF2B5EF4-FFF2-40B4-BE49-F238E27FC236}">
                <a16:creationId xmlns:a16="http://schemas.microsoft.com/office/drawing/2014/main" id="{14B93EA1-982C-BC6A-0674-58F51E36DCA1}"/>
              </a:ext>
            </a:extLst>
          </p:cNvPr>
          <p:cNvSpPr txBox="1"/>
          <p:nvPr/>
        </p:nvSpPr>
        <p:spPr>
          <a:xfrm>
            <a:off x="381000" y="1076325"/>
            <a:ext cx="4533900" cy="2308324"/>
          </a:xfrm>
          <a:prstGeom prst="rect">
            <a:avLst/>
          </a:prstGeom>
          <a:noFill/>
        </p:spPr>
        <p:txBody>
          <a:bodyPr wrap="square" rtlCol="0">
            <a:spAutoFit/>
          </a:bodyPr>
          <a:lstStyle/>
          <a:p>
            <a:r>
              <a:rPr lang="en-US" dirty="0"/>
              <a:t>Road systems can also be modeled as graph. In such a system, intersections can be considered as nodes and roads as edges. </a:t>
            </a:r>
          </a:p>
          <a:p>
            <a:endParaRPr lang="en-US" dirty="0"/>
          </a:p>
          <a:p>
            <a:endParaRPr lang="en-US" dirty="0"/>
          </a:p>
          <a:p>
            <a:r>
              <a:rPr lang="en-US" dirty="0"/>
              <a:t>GNNs are being used with such data to estimate the time of arrival in Google maps. </a:t>
            </a:r>
          </a:p>
          <a:p>
            <a:endParaRPr lang="en-US" dirty="0"/>
          </a:p>
        </p:txBody>
      </p:sp>
      <p:pic>
        <p:nvPicPr>
          <p:cNvPr id="4" name="Picture 3">
            <a:extLst>
              <a:ext uri="{FF2B5EF4-FFF2-40B4-BE49-F238E27FC236}">
                <a16:creationId xmlns:a16="http://schemas.microsoft.com/office/drawing/2014/main" id="{7D7166F6-D654-304A-B2B8-2E8B175F419F}"/>
              </a:ext>
            </a:extLst>
          </p:cNvPr>
          <p:cNvPicPr>
            <a:picLocks noChangeAspect="1"/>
          </p:cNvPicPr>
          <p:nvPr/>
        </p:nvPicPr>
        <p:blipFill>
          <a:blip r:embed="rId4"/>
          <a:stretch>
            <a:fillRect/>
          </a:stretch>
        </p:blipFill>
        <p:spPr>
          <a:xfrm>
            <a:off x="7096758" y="436418"/>
            <a:ext cx="4297307" cy="2735249"/>
          </a:xfrm>
          <a:prstGeom prst="rect">
            <a:avLst/>
          </a:prstGeom>
        </p:spPr>
      </p:pic>
      <p:pic>
        <p:nvPicPr>
          <p:cNvPr id="6" name="Picture 5">
            <a:extLst>
              <a:ext uri="{FF2B5EF4-FFF2-40B4-BE49-F238E27FC236}">
                <a16:creationId xmlns:a16="http://schemas.microsoft.com/office/drawing/2014/main" id="{1D3D3C91-5FE1-F9E4-17D3-CF3B88307033}"/>
              </a:ext>
            </a:extLst>
          </p:cNvPr>
          <p:cNvPicPr>
            <a:picLocks noChangeAspect="1"/>
          </p:cNvPicPr>
          <p:nvPr/>
        </p:nvPicPr>
        <p:blipFill>
          <a:blip r:embed="rId5"/>
          <a:stretch>
            <a:fillRect/>
          </a:stretch>
        </p:blipFill>
        <p:spPr>
          <a:xfrm>
            <a:off x="223744" y="4617775"/>
            <a:ext cx="9021434" cy="1695687"/>
          </a:xfrm>
          <a:prstGeom prst="rect">
            <a:avLst/>
          </a:prstGeom>
        </p:spPr>
      </p:pic>
    </p:spTree>
    <p:extLst>
      <p:ext uri="{BB962C8B-B14F-4D97-AF65-F5344CB8AC3E}">
        <p14:creationId xmlns:p14="http://schemas.microsoft.com/office/powerpoint/2010/main" val="1253118155"/>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1_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{E20497A6-0C63-47BB-8034-2D81786A5A94}tf11437505_win32</Template>
  <TotalTime>2269</TotalTime>
  <Words>2460</Words>
  <Application>Microsoft Office PowerPoint</Application>
  <PresentationFormat>Widescreen</PresentationFormat>
  <Paragraphs>339</Paragraphs>
  <Slides>37</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Arial</vt:lpstr>
      <vt:lpstr>Calibri</vt:lpstr>
      <vt:lpstr>Cambria Math</vt:lpstr>
      <vt:lpstr>Georgia Pro Cond Light</vt:lpstr>
      <vt:lpstr>Speak Pro</vt:lpstr>
      <vt:lpstr>RetrospectVTI</vt:lpstr>
      <vt:lpstr>1_RetrospectVTI</vt:lpstr>
      <vt:lpstr>Graph Neural Networks Theory and Application</vt:lpstr>
      <vt:lpstr>Introduction</vt:lpstr>
      <vt:lpstr>Structured Data</vt:lpstr>
      <vt:lpstr>Unstructured Data</vt:lpstr>
      <vt:lpstr>Unstructured Data</vt:lpstr>
      <vt:lpstr>Graph neural network applications</vt:lpstr>
      <vt:lpstr>PowerPoint Presentation</vt:lpstr>
      <vt:lpstr>PowerPoint Presentation</vt:lpstr>
      <vt:lpstr>PowerPoint Presentation</vt:lpstr>
      <vt:lpstr>Lets start from the Basics</vt:lpstr>
      <vt:lpstr>How do we define a graph?</vt:lpstr>
      <vt:lpstr>Adjacency Matrix</vt:lpstr>
      <vt:lpstr>Graph Neural Networks</vt:lpstr>
      <vt:lpstr>Graph Machine Learning Task</vt:lpstr>
      <vt:lpstr>Representational Learning</vt:lpstr>
      <vt:lpstr>PowerPoint Presentation</vt:lpstr>
      <vt:lpstr>Same is required for Graph Machine Learning</vt:lpstr>
      <vt:lpstr>Graphs may have features as well</vt:lpstr>
      <vt:lpstr>Graph Neural Networks</vt:lpstr>
      <vt:lpstr>Graph Neural Networks </vt:lpstr>
      <vt:lpstr>Message Passing</vt:lpstr>
      <vt:lpstr>PowerPoint Presentation</vt:lpstr>
      <vt:lpstr>PowerPoint Presentation</vt:lpstr>
      <vt:lpstr>PowerPoint Presentation</vt:lpstr>
      <vt:lpstr>Aggregate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Intro to NLP</dc:title>
  <dc:creator>Menan Velayuthan</dc:creator>
  <cp:lastModifiedBy>Menan Velayuthan</cp:lastModifiedBy>
  <cp:revision>46</cp:revision>
  <dcterms:created xsi:type="dcterms:W3CDTF">2022-09-23T08:39:07Z</dcterms:created>
  <dcterms:modified xsi:type="dcterms:W3CDTF">2022-12-10T12:10:32Z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